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3" r:id="rId6"/>
    <p:sldId id="264" r:id="rId7"/>
    <p:sldId id="265" r:id="rId8"/>
    <p:sldId id="266" r:id="rId9"/>
    <p:sldId id="267" r:id="rId10"/>
    <p:sldId id="268" r:id="rId11"/>
    <p:sldId id="269" r:id="rId12"/>
    <p:sldId id="270" r:id="rId13"/>
    <p:sldId id="271" r:id="rId14"/>
    <p:sldId id="273" r:id="rId15"/>
    <p:sldId id="276" r:id="rId16"/>
    <p:sldId id="277" r:id="rId17"/>
    <p:sldId id="278" r:id="rId18"/>
    <p:sldId id="280" r:id="rId19"/>
    <p:sldId id="279" r:id="rId20"/>
    <p:sldId id="284" r:id="rId21"/>
    <p:sldId id="282" r:id="rId22"/>
    <p:sldId id="256" r:id="rId23"/>
    <p:sldId id="286"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8BE0F1"/>
    <a:srgbClr val="FFFF66"/>
  </p:clrMru>
</p:presentationPr>
</file>

<file path=ppt/tableStyles.xml><?xml version="1.0" encoding="utf-8"?>
<a:tblStyleLst xmlns:a="http://schemas.openxmlformats.org/drawingml/2006/main" def="{5C22544A-7EE6-4342-B048-85BDC9FD1C3A}">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18.02.2016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10338257_125999154439034_8563718210116390109_n.jpg"/>
          <p:cNvPicPr>
            <a:picLocks noChangeAspect="1"/>
          </p:cNvPicPr>
          <p:nvPr/>
        </p:nvPicPr>
        <p:blipFill>
          <a:blip r:embed="rId2" cstate="print"/>
          <a:srcRect b="26900"/>
          <a:stretch>
            <a:fillRect/>
          </a:stretch>
        </p:blipFill>
        <p:spPr>
          <a:xfrm>
            <a:off x="0" y="0"/>
            <a:ext cx="9144000" cy="4509120"/>
          </a:xfrm>
          <a:prstGeom prst="rect">
            <a:avLst/>
          </a:prstGeom>
        </p:spPr>
      </p:pic>
      <p:sp>
        <p:nvSpPr>
          <p:cNvPr id="3" name="2 Dikdörtgen"/>
          <p:cNvSpPr/>
          <p:nvPr/>
        </p:nvSpPr>
        <p:spPr>
          <a:xfrm>
            <a:off x="0" y="4149080"/>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Anne-Baba Tutumları </a:t>
            </a:r>
          </a:p>
          <a:p>
            <a:pPr algn="ctr"/>
            <a:r>
              <a:rPr lang="tr-T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 </a:t>
            </a:r>
          </a:p>
          <a:p>
            <a:pPr algn="ctr"/>
            <a:r>
              <a:rPr lang="tr-T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Aileiçi İletişim</a:t>
            </a:r>
            <a:endPar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908720"/>
            <a:ext cx="9144000"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İDEAL YETİŞKİN ADAYI </a:t>
            </a:r>
          </a:p>
          <a:p>
            <a:pPr algn="ctr"/>
            <a:r>
              <a:rPr lang="tr-TR" sz="40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BİR ÇOCUK YETİŞTİRMEK İÇİN</a:t>
            </a: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AİLEİÇİ İLETİŞİMDE </a:t>
            </a:r>
          </a:p>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DİKKAT EDİLECEK HUSUSLAR</a:t>
            </a:r>
            <a:endPar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0" name="Picture 2" descr="http://iblog.milliyet.com.tr/imgroot/blogv7/Blog333/2011/09/11/41/74475-3-4-4da44.jpg"/>
          <p:cNvPicPr>
            <a:picLocks noChangeAspect="1" noChangeArrowheads="1"/>
          </p:cNvPicPr>
          <p:nvPr/>
        </p:nvPicPr>
        <p:blipFill>
          <a:blip r:embed="rId2" cstate="print"/>
          <a:srcRect/>
          <a:stretch>
            <a:fillRect/>
          </a:stretch>
        </p:blipFill>
        <p:spPr bwMode="auto">
          <a:xfrm>
            <a:off x="1691680" y="3356992"/>
            <a:ext cx="5472608" cy="35010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395536" y="1124744"/>
          <a:ext cx="8482818" cy="1800200"/>
        </p:xfrm>
        <a:graphic>
          <a:graphicData uri="http://schemas.openxmlformats.org/drawingml/2006/table">
            <a:tbl>
              <a:tblPr>
                <a:effectLst>
                  <a:innerShdw blurRad="114300">
                    <a:prstClr val="black"/>
                  </a:innerShdw>
                </a:effectLst>
                <a:tableStyleId>{18603FDC-E32A-4AB5-989C-0864C3EAD2B8}</a:tableStyleId>
              </a:tblPr>
              <a:tblGrid>
                <a:gridCol w="8482818"/>
              </a:tblGrid>
              <a:tr h="1800200">
                <a:tc>
                  <a:txBody>
                    <a:bodyPr/>
                    <a:lstStyle/>
                    <a:p>
                      <a:pPr algn="ctr"/>
                      <a:r>
                        <a:rPr lang="tr-TR" sz="3600" b="1" dirty="0" smtClean="0">
                          <a:solidFill>
                            <a:schemeClr val="tx1"/>
                          </a:solidFill>
                        </a:rPr>
                        <a:t>Çocuğunuzla herhangi bir konuşma anında sizin yaptığınız genellikle nedir?</a:t>
                      </a:r>
                      <a:endParaRPr lang="tr-TR" sz="3600" b="1" dirty="0">
                        <a:solidFill>
                          <a:schemeClr val="tx1"/>
                        </a:solidFill>
                      </a:endParaRPr>
                    </a:p>
                  </a:txBody>
                  <a:tcPr>
                    <a:solidFill>
                      <a:srgbClr val="FFC000"/>
                    </a:solidFill>
                  </a:tcPr>
                </a:tc>
              </a:tr>
            </a:tbl>
          </a:graphicData>
        </a:graphic>
      </p:graphicFrame>
      <p:pic>
        <p:nvPicPr>
          <p:cNvPr id="7" name="Picture 4" descr="f-conflict_7"/>
          <p:cNvPicPr>
            <a:picLocks noChangeAspect="1" noChangeArrowheads="1"/>
          </p:cNvPicPr>
          <p:nvPr/>
        </p:nvPicPr>
        <p:blipFill>
          <a:blip r:embed="rId2" cstate="print"/>
          <a:srcRect/>
          <a:stretch>
            <a:fillRect/>
          </a:stretch>
        </p:blipFill>
        <p:spPr bwMode="auto">
          <a:xfrm>
            <a:off x="827584" y="3140968"/>
            <a:ext cx="7902575" cy="31511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o"/>
          <p:cNvGraphicFramePr>
            <a:graphicFrameLocks noGrp="1"/>
          </p:cNvGraphicFramePr>
          <p:nvPr/>
        </p:nvGraphicFramePr>
        <p:xfrm>
          <a:off x="611560" y="1268760"/>
          <a:ext cx="3672115" cy="2737746"/>
        </p:xfrm>
        <a:graphic>
          <a:graphicData uri="http://schemas.openxmlformats.org/drawingml/2006/table">
            <a:tbl>
              <a:tblPr/>
              <a:tblGrid>
                <a:gridCol w="3672115"/>
              </a:tblGrid>
              <a:tr h="2737746">
                <a:tc>
                  <a:txBody>
                    <a:bodyPr/>
                    <a:lstStyle/>
                    <a:p>
                      <a:r>
                        <a:rPr lang="tr-TR" sz="3200" b="1" u="sng" dirty="0" smtClean="0"/>
                        <a:t>Konuşarak</a:t>
                      </a:r>
                      <a:r>
                        <a:rPr lang="tr-TR" dirty="0" smtClean="0"/>
                        <a:t> </a:t>
                      </a:r>
                      <a:r>
                        <a:rPr lang="tr-TR" sz="1800" dirty="0" smtClean="0"/>
                        <a:t>çocuğun kendini ifade etmesine izin vermemiş oluruz. </a:t>
                      </a:r>
                    </a:p>
                    <a:p>
                      <a:r>
                        <a:rPr lang="tr-TR" sz="1800" dirty="0" smtClean="0"/>
                        <a:t>Sonuç olarak çocuk kendini değersiz, suçlanmış aşağılanmış hisseder.</a:t>
                      </a:r>
                    </a:p>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7 Tablo"/>
          <p:cNvGraphicFramePr>
            <a:graphicFrameLocks noGrp="1"/>
          </p:cNvGraphicFramePr>
          <p:nvPr/>
        </p:nvGraphicFramePr>
        <p:xfrm>
          <a:off x="4644008" y="1268760"/>
          <a:ext cx="3587845" cy="2736305"/>
        </p:xfrm>
        <a:graphic>
          <a:graphicData uri="http://schemas.openxmlformats.org/drawingml/2006/table">
            <a:tbl>
              <a:tblPr/>
              <a:tblGrid>
                <a:gridCol w="3587845"/>
              </a:tblGrid>
              <a:tr h="2736305">
                <a:tc>
                  <a:txBody>
                    <a:bodyPr/>
                    <a:lstStyle/>
                    <a:p>
                      <a:r>
                        <a:rPr lang="tr-TR" sz="3200" b="1" u="sng" dirty="0" smtClean="0"/>
                        <a:t>Dinleyerek </a:t>
                      </a:r>
                      <a:r>
                        <a:rPr lang="tr-TR" sz="1800" b="0" u="none" dirty="0" smtClean="0"/>
                        <a:t>çocuğun</a:t>
                      </a:r>
                      <a:r>
                        <a:rPr lang="tr-TR" sz="1800" b="0" u="none" baseline="0" dirty="0" smtClean="0"/>
                        <a:t> benlik saygısını geliştirebiliriz. Etkili dinleme sağlıklı iletişimin ve ideal yetişkin yetiştirmenin ilk adımıdır.</a:t>
                      </a:r>
                      <a:endParaRPr lang="tr-TR" sz="3200" b="1" u="sng"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9" name="8 Metin kutusu"/>
          <p:cNvSpPr txBox="1"/>
          <p:nvPr/>
        </p:nvSpPr>
        <p:spPr>
          <a:xfrm>
            <a:off x="827584" y="4581128"/>
            <a:ext cx="7380354" cy="923330"/>
          </a:xfrm>
          <a:prstGeom prst="rect">
            <a:avLst/>
          </a:prstGeom>
          <a:noFill/>
        </p:spPr>
        <p:txBody>
          <a:bodyPr wrap="none" rtlCol="0">
            <a:spAutoFit/>
          </a:bodyPr>
          <a:lstStyle/>
          <a:p>
            <a:r>
              <a:rPr lang="tr-TR" sz="5400" dirty="0" smtClean="0">
                <a:solidFill>
                  <a:srgbClr val="FF0000"/>
                </a:solidFill>
              </a:rPr>
              <a:t>P</a:t>
            </a:r>
            <a:r>
              <a:rPr lang="tr-TR" sz="3200" dirty="0" smtClean="0">
                <a:solidFill>
                  <a:srgbClr val="FF0000"/>
                </a:solidFill>
              </a:rPr>
              <a:t>eki ,sağlıklı iletişimi nasıl gerçekleştiririz ?</a:t>
            </a:r>
            <a:endParaRPr lang="tr-TR" sz="3200" dirty="0">
              <a:solidFill>
                <a:srgbClr val="FF0000"/>
              </a:solidFill>
            </a:endParaRPr>
          </a:p>
        </p:txBody>
      </p:sp>
      <p:sp>
        <p:nvSpPr>
          <p:cNvPr id="10" name="9 Sağ Ok"/>
          <p:cNvSpPr/>
          <p:nvPr/>
        </p:nvSpPr>
        <p:spPr>
          <a:xfrm>
            <a:off x="395536" y="4941168"/>
            <a:ext cx="432048" cy="360040"/>
          </a:xfrm>
          <a:prstGeom prst="rightArrow">
            <a:avLst/>
          </a:prstGeom>
          <a:solidFill>
            <a:schemeClr val="bg1"/>
          </a:solidFill>
          <a:ln>
            <a:solidFill>
              <a:schemeClr val="tx1"/>
            </a:solidFill>
          </a:ln>
          <a:effectLst>
            <a:innerShdw blurRad="63500" dist="50800" dir="54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Sağlıklı İletişim kurmanın koşulları</a:t>
            </a:r>
            <a:endParaRPr lang="tr-TR" dirty="0"/>
          </a:p>
        </p:txBody>
      </p:sp>
      <p:sp>
        <p:nvSpPr>
          <p:cNvPr id="3" name="2 İçerik Yer Tutucusu"/>
          <p:cNvSpPr>
            <a:spLocks noGrp="1"/>
          </p:cNvSpPr>
          <p:nvPr>
            <p:ph sz="half" idx="1"/>
          </p:nvPr>
        </p:nvSpPr>
        <p:spPr>
          <a:xfrm>
            <a:off x="2411760" y="1412776"/>
            <a:ext cx="4038600" cy="4525963"/>
          </a:xfrm>
        </p:spPr>
        <p:txBody>
          <a:bodyPr>
            <a:normAutofit/>
          </a:bodyPr>
          <a:lstStyle/>
          <a:p>
            <a:pPr algn="ctr">
              <a:lnSpc>
                <a:spcPct val="90000"/>
              </a:lnSpc>
              <a:buNone/>
            </a:pPr>
            <a:r>
              <a:rPr lang="tr-TR" sz="4000" b="1" i="1" dirty="0" smtClean="0">
                <a:solidFill>
                  <a:srgbClr val="FF0066"/>
                </a:solidFill>
              </a:rPr>
              <a:t>1. Saygı duyun</a:t>
            </a:r>
          </a:p>
          <a:p>
            <a:pPr algn="ctr">
              <a:lnSpc>
                <a:spcPct val="90000"/>
              </a:lnSpc>
              <a:buNone/>
            </a:pPr>
            <a:r>
              <a:rPr lang="tr-TR" sz="4000" b="1" i="1" dirty="0" smtClean="0">
                <a:solidFill>
                  <a:srgbClr val="FF0066"/>
                </a:solidFill>
              </a:rPr>
              <a:t>  2. Empati kurun.</a:t>
            </a:r>
          </a:p>
          <a:p>
            <a:pPr algn="ctr">
              <a:lnSpc>
                <a:spcPct val="90000"/>
              </a:lnSpc>
              <a:buNone/>
            </a:pPr>
            <a:r>
              <a:rPr lang="tr-TR" sz="4000" b="1" i="1" dirty="0" smtClean="0">
                <a:solidFill>
                  <a:srgbClr val="FF0066"/>
                </a:solidFill>
              </a:rPr>
              <a:t>3.Saydam olun.</a:t>
            </a:r>
          </a:p>
          <a:p>
            <a:pPr algn="ctr">
              <a:lnSpc>
                <a:spcPct val="90000"/>
              </a:lnSpc>
              <a:buNone/>
            </a:pPr>
            <a:r>
              <a:rPr lang="tr-TR" sz="4000" b="1" i="1" dirty="0" smtClean="0">
                <a:solidFill>
                  <a:srgbClr val="FF0066"/>
                </a:solidFill>
              </a:rPr>
              <a:t>  4. Etkin dinleyin.</a:t>
            </a:r>
          </a:p>
          <a:p>
            <a:pPr algn="ct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tr-TR" sz="3200" b="1" i="1" dirty="0" smtClean="0">
                <a:solidFill>
                  <a:schemeClr val="accent5">
                    <a:lumMod val="75000"/>
                  </a:schemeClr>
                </a:solidFill>
              </a:rPr>
              <a:t>Farz edelim ki çocuğunuz size geldi ve;</a:t>
            </a:r>
          </a:p>
        </p:txBody>
      </p:sp>
      <p:sp>
        <p:nvSpPr>
          <p:cNvPr id="29699" name="Rectangle 3"/>
          <p:cNvSpPr>
            <a:spLocks noGrp="1" noChangeArrowheads="1"/>
          </p:cNvSpPr>
          <p:nvPr>
            <p:ph type="body" idx="1"/>
          </p:nvPr>
        </p:nvSpPr>
        <p:spPr>
          <a:xfrm>
            <a:off x="457200" y="1600200"/>
            <a:ext cx="8229600" cy="4924425"/>
          </a:xfrm>
        </p:spPr>
        <p:txBody>
          <a:bodyPr/>
          <a:lstStyle/>
          <a:p>
            <a:pPr eaLnBrk="1" hangingPunct="1">
              <a:buFontTx/>
              <a:buNone/>
            </a:pPr>
            <a:r>
              <a:rPr lang="tr-TR" sz="2800" dirty="0" smtClean="0"/>
              <a:t> </a:t>
            </a:r>
            <a:r>
              <a:rPr lang="tr-TR" sz="2800" i="1" dirty="0" smtClean="0"/>
              <a:t>- </a:t>
            </a:r>
            <a:r>
              <a:rPr lang="tr-TR" sz="2800" b="1" i="1" dirty="0" smtClean="0"/>
              <a:t>Anne, Ayşe’yi hiç sevmiyorum”</a:t>
            </a:r>
            <a:r>
              <a:rPr lang="tr-TR" sz="2800" i="1" dirty="0" smtClean="0"/>
              <a:t> dedi.            </a:t>
            </a:r>
          </a:p>
          <a:p>
            <a:pPr eaLnBrk="1" hangingPunct="1">
              <a:buFontTx/>
              <a:buNone/>
            </a:pPr>
            <a:r>
              <a:rPr lang="tr-TR" sz="2800" i="1" dirty="0" smtClean="0"/>
              <a:t> - </a:t>
            </a:r>
            <a:r>
              <a:rPr lang="tr-TR" sz="2800" b="1" i="1" dirty="0" smtClean="0"/>
              <a:t>Ne ayıp, sevmemek  de ne demek?               </a:t>
            </a:r>
          </a:p>
          <a:p>
            <a:pPr eaLnBrk="1" hangingPunct="1">
              <a:buFontTx/>
              <a:buNone/>
            </a:pPr>
            <a:r>
              <a:rPr lang="tr-TR" sz="2800" b="1" i="1" dirty="0" smtClean="0"/>
              <a:t> - Neden ? Çok şirin bir kız.                                </a:t>
            </a:r>
          </a:p>
          <a:p>
            <a:pPr eaLnBrk="1" hangingPunct="1">
              <a:buFontTx/>
              <a:buNone/>
            </a:pPr>
            <a:r>
              <a:rPr lang="tr-TR" sz="2800" b="1" i="1" dirty="0" smtClean="0"/>
              <a:t> - Sana bir şey mi yaptı?</a:t>
            </a:r>
          </a:p>
          <a:p>
            <a:pPr eaLnBrk="1" hangingPunct="1">
              <a:buFontTx/>
              <a:buNone/>
            </a:pPr>
            <a:endParaRPr lang="tr-TR" sz="2800" b="1" i="1" dirty="0" smtClean="0"/>
          </a:p>
          <a:p>
            <a:pPr algn="ctr" eaLnBrk="1" hangingPunct="1">
              <a:buFontTx/>
              <a:buNone/>
            </a:pPr>
            <a:r>
              <a:rPr lang="tr-TR" sz="2800" b="1" i="1" dirty="0" smtClean="0"/>
              <a:t>Gördüğünüz gibi hep sizin duygu ve düşünceleriniz var</a:t>
            </a:r>
            <a:r>
              <a:rPr lang="tr-TR" sz="2800" i="1" dirty="0" smtClean="0"/>
              <a:t>…</a:t>
            </a:r>
          </a:p>
          <a:p>
            <a:pPr eaLnBrk="1" hangingPunct="1">
              <a:buNone/>
            </a:pPr>
            <a:endParaRPr lang="tr-TR" sz="2800"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3 Dikdörtgen"/>
          <p:cNvSpPr/>
          <p:nvPr/>
        </p:nvSpPr>
        <p:spPr>
          <a:xfrm>
            <a:off x="611560" y="2336392"/>
            <a:ext cx="7704856" cy="2677656"/>
          </a:xfrm>
          <a:prstGeom prst="rect">
            <a:avLst/>
          </a:prstGeom>
        </p:spPr>
        <p:txBody>
          <a:bodyPr wrap="square">
            <a:spAutoFit/>
          </a:bodyPr>
          <a:lstStyle/>
          <a:p>
            <a:r>
              <a:rPr lang="tr-TR" sz="2800" i="1" dirty="0" smtClean="0">
                <a:latin typeface="Monotype Corsiva" pitchFamily="66" charset="0"/>
              </a:rPr>
              <a:t>- </a:t>
            </a:r>
            <a:r>
              <a:rPr lang="tr-TR" sz="2800" b="1" i="1" dirty="0" smtClean="0"/>
              <a:t>Ayşe’den hoşlanmıyorsun…</a:t>
            </a:r>
            <a:endParaRPr lang="tr-TR" sz="2800" i="1" dirty="0" smtClean="0"/>
          </a:p>
          <a:p>
            <a:r>
              <a:rPr lang="tr-TR" sz="2800" i="1" dirty="0" smtClean="0"/>
              <a:t>(Burada çocuğunuzun söylediğinin ufak bir   tekrarı söz konusudur, yoksa sizin fikirlerinizin değil.)</a:t>
            </a:r>
          </a:p>
          <a:p>
            <a:endParaRPr lang="tr-TR" sz="2800" b="1" i="1" dirty="0" smtClean="0"/>
          </a:p>
          <a:p>
            <a:r>
              <a:rPr lang="tr-TR" sz="2800" b="1" i="1" dirty="0" smtClean="0"/>
              <a:t>-Ayşe’den hoşlanmıyorum, çünkü çok yalan söylüyor…</a:t>
            </a:r>
            <a:endParaRPr lang="tr-TR" sz="2800" i="1" dirty="0" smtClean="0"/>
          </a:p>
        </p:txBody>
      </p:sp>
      <p:sp>
        <p:nvSpPr>
          <p:cNvPr id="5" name="4 Dikdörtgen"/>
          <p:cNvSpPr/>
          <p:nvPr/>
        </p:nvSpPr>
        <p:spPr>
          <a:xfrm>
            <a:off x="1043608" y="980728"/>
            <a:ext cx="6048672" cy="707886"/>
          </a:xfrm>
          <a:prstGeom prst="rect">
            <a:avLst/>
          </a:prstGeom>
        </p:spPr>
        <p:txBody>
          <a:bodyPr wrap="square">
            <a:spAutoFit/>
          </a:bodyPr>
          <a:lstStyle/>
          <a:p>
            <a:r>
              <a:rPr lang="tr-TR" sz="4000" b="1" i="1" dirty="0" smtClean="0"/>
              <a:t>Bunun yerine…</a:t>
            </a:r>
            <a:endParaRPr lang="tr-TR" sz="4000" dirty="0"/>
          </a:p>
        </p:txBody>
      </p:sp>
      <p:pic>
        <p:nvPicPr>
          <p:cNvPr id="1026" name="Picture 2" descr="http://4.bp.blogspot.com/-2elQbqXSUAE/Tw88UplNJ0I/AAAAAAAAASE/Z5RMj2Lk9ks/s1600/319734-3-4-9f9a6.jpg"/>
          <p:cNvPicPr>
            <a:picLocks noChangeAspect="1" noChangeArrowheads="1"/>
          </p:cNvPicPr>
          <p:nvPr/>
        </p:nvPicPr>
        <p:blipFill>
          <a:blip r:embed="rId2" cstate="print"/>
          <a:srcRect l="6810" t="9450" r="9190" b="8651"/>
          <a:stretch>
            <a:fillRect/>
          </a:stretch>
        </p:blipFill>
        <p:spPr bwMode="auto">
          <a:xfrm>
            <a:off x="5652120" y="188640"/>
            <a:ext cx="3096344" cy="23042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t>Etkili iletişim için gerekli olan konuşma dili ben dilidir. </a:t>
            </a:r>
          </a:p>
          <a:p>
            <a:r>
              <a:rPr lang="tr-TR" dirty="0" smtClean="0"/>
              <a:t>Ben dili, karşıdaki kişiyi savunmaya geçmeye zorlamaz. Sadece konuşan kişinin duygularını ifade eder.</a:t>
            </a:r>
          </a:p>
          <a:p>
            <a:r>
              <a:rPr lang="tr-TR" dirty="0" smtClean="0"/>
              <a:t>Olumlu tutum içerisindeki anne-babalar ben dilini kullanır. </a:t>
            </a:r>
          </a:p>
          <a:p>
            <a:r>
              <a:rPr lang="tr-TR" dirty="0" smtClean="0"/>
              <a:t>Benlik algısına olumlu katkı sağlar. Çünkü saldırma sözcükleri içermez.</a:t>
            </a:r>
            <a:endParaRPr lang="tr-TR" dirty="0"/>
          </a:p>
        </p:txBody>
      </p:sp>
      <p:sp>
        <p:nvSpPr>
          <p:cNvPr id="4" name="3 Dikdörtgen"/>
          <p:cNvSpPr/>
          <p:nvPr/>
        </p:nvSpPr>
        <p:spPr>
          <a:xfrm>
            <a:off x="971600" y="332656"/>
            <a:ext cx="73805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SEN DİLİ YERİNE BEN DİLİ</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32040" y="274638"/>
            <a:ext cx="3754760" cy="1143000"/>
          </a:xfrm>
        </p:spPr>
        <p:txBody>
          <a:bodyPr/>
          <a:lstStyle/>
          <a:p>
            <a:r>
              <a:rPr lang="tr-TR" i="1" dirty="0" smtClean="0">
                <a:solidFill>
                  <a:srgbClr val="7030A0"/>
                </a:solidFill>
              </a:rPr>
              <a:t>Ben Dili...</a:t>
            </a:r>
            <a:endParaRPr lang="tr-TR" i="1" dirty="0">
              <a:solidFill>
                <a:srgbClr val="7030A0"/>
              </a:solidFill>
            </a:endParaRPr>
          </a:p>
        </p:txBody>
      </p:sp>
      <p:sp>
        <p:nvSpPr>
          <p:cNvPr id="3" name="2 İçerik Yer Tutucusu"/>
          <p:cNvSpPr>
            <a:spLocks noGrp="1"/>
          </p:cNvSpPr>
          <p:nvPr>
            <p:ph idx="1"/>
          </p:nvPr>
        </p:nvSpPr>
        <p:spPr>
          <a:xfrm>
            <a:off x="4932040" y="1196752"/>
            <a:ext cx="3754760" cy="4929411"/>
          </a:xfrm>
        </p:spPr>
        <p:txBody>
          <a:bodyPr>
            <a:normAutofit/>
          </a:bodyPr>
          <a:lstStyle/>
          <a:p>
            <a:pPr>
              <a:buFont typeface="Wingdings" pitchFamily="2" charset="2"/>
              <a:buChar char="ü"/>
            </a:pPr>
            <a:r>
              <a:rPr lang="tr-TR" sz="2400" dirty="0" smtClean="0"/>
              <a:t>Odan dağınık olunca odanı ben toplamak zorunda kalıyorum ve sana vakit ayıramıyorum.</a:t>
            </a:r>
          </a:p>
          <a:p>
            <a:pPr>
              <a:buFont typeface="Wingdings" pitchFamily="2" charset="2"/>
              <a:buChar char="ü"/>
            </a:pPr>
            <a:r>
              <a:rPr lang="tr-TR" sz="2400" dirty="0" smtClean="0"/>
              <a:t>Yemek yemediğin zaman sağlığın için endişeleniyorum.</a:t>
            </a:r>
          </a:p>
          <a:p>
            <a:pPr>
              <a:buFont typeface="Wingdings" pitchFamily="2" charset="2"/>
              <a:buChar char="ü"/>
            </a:pPr>
            <a:r>
              <a:rPr lang="tr-TR" sz="2400" dirty="0" smtClean="0"/>
              <a:t>Geç yattığın zaman seni uyandırmakta güçlük çekiyorum ve uykusuz kalacağın için üzülüyorum.</a:t>
            </a:r>
            <a:endParaRPr lang="tr-TR" sz="2400" dirty="0"/>
          </a:p>
        </p:txBody>
      </p:sp>
      <p:sp>
        <p:nvSpPr>
          <p:cNvPr id="4" name="3 Metin kutusu"/>
          <p:cNvSpPr txBox="1"/>
          <p:nvPr/>
        </p:nvSpPr>
        <p:spPr>
          <a:xfrm>
            <a:off x="827584" y="476672"/>
            <a:ext cx="2315057" cy="769441"/>
          </a:xfrm>
          <a:prstGeom prst="rect">
            <a:avLst/>
          </a:prstGeom>
          <a:noFill/>
        </p:spPr>
        <p:txBody>
          <a:bodyPr wrap="none" rtlCol="0">
            <a:spAutoFit/>
          </a:bodyPr>
          <a:lstStyle/>
          <a:p>
            <a:r>
              <a:rPr lang="tr-TR" sz="4400" i="1" dirty="0" smtClean="0">
                <a:solidFill>
                  <a:srgbClr val="7030A0"/>
                </a:solidFill>
              </a:rPr>
              <a:t>Sen Dili...</a:t>
            </a:r>
            <a:endParaRPr lang="tr-TR" sz="4400" i="1" dirty="0">
              <a:solidFill>
                <a:srgbClr val="7030A0"/>
              </a:solidFill>
            </a:endParaRPr>
          </a:p>
        </p:txBody>
      </p:sp>
      <p:sp>
        <p:nvSpPr>
          <p:cNvPr id="5" name="4 Metin kutusu"/>
          <p:cNvSpPr txBox="1"/>
          <p:nvPr/>
        </p:nvSpPr>
        <p:spPr>
          <a:xfrm>
            <a:off x="539552" y="1340768"/>
            <a:ext cx="4032449" cy="4154984"/>
          </a:xfrm>
          <a:prstGeom prst="rect">
            <a:avLst/>
          </a:prstGeom>
          <a:noFill/>
        </p:spPr>
        <p:txBody>
          <a:bodyPr wrap="square" rtlCol="0">
            <a:spAutoFit/>
          </a:bodyPr>
          <a:lstStyle/>
          <a:p>
            <a:pPr>
              <a:buFont typeface="Arial" pitchFamily="34" charset="0"/>
              <a:buChar char="•"/>
            </a:pPr>
            <a:r>
              <a:rPr lang="tr-TR" sz="2400" dirty="0" smtClean="0"/>
              <a:t>Şu odanın haline bak, bir de utanmadan benimle oynamak istiyorsun.</a:t>
            </a:r>
          </a:p>
          <a:p>
            <a:endParaRPr lang="tr-TR" sz="2400" dirty="0" smtClean="0"/>
          </a:p>
          <a:p>
            <a:pPr>
              <a:buFont typeface="Arial" pitchFamily="34" charset="0"/>
              <a:buChar char="•"/>
            </a:pPr>
            <a:r>
              <a:rPr lang="tr-TR" sz="2400" dirty="0" smtClean="0"/>
              <a:t>Yemeğini yeme , büyüme de gör gününü.</a:t>
            </a:r>
          </a:p>
          <a:p>
            <a:pPr>
              <a:buFont typeface="Arial" pitchFamily="34" charset="0"/>
              <a:buChar char="•"/>
            </a:pPr>
            <a:endParaRPr lang="tr-TR" sz="2400" dirty="0" smtClean="0"/>
          </a:p>
          <a:p>
            <a:pPr>
              <a:buFont typeface="Arial" pitchFamily="34" charset="0"/>
              <a:buChar char="•"/>
            </a:pPr>
            <a:endParaRPr lang="tr-TR" sz="2400" dirty="0" smtClean="0"/>
          </a:p>
          <a:p>
            <a:pPr>
              <a:buFont typeface="Arial" pitchFamily="34" charset="0"/>
              <a:buChar char="•"/>
            </a:pPr>
            <a:r>
              <a:rPr lang="tr-TR" sz="2400" dirty="0" smtClean="0"/>
              <a:t>Bir daha geç yatarsan seni uyandırmam,okula gidemezsin, tembel seni.</a:t>
            </a:r>
            <a:endParaRPr lang="tr-T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BEN DİLİ İLE KONUŞMAK </a:t>
            </a:r>
            <a:endParaRPr lang="tr-TR" dirty="0"/>
          </a:p>
        </p:txBody>
      </p:sp>
      <p:sp>
        <p:nvSpPr>
          <p:cNvPr id="3" name="2 İçerik Yer Tutucusu"/>
          <p:cNvSpPr>
            <a:spLocks noGrp="1"/>
          </p:cNvSpPr>
          <p:nvPr>
            <p:ph idx="1"/>
          </p:nvPr>
        </p:nvSpPr>
        <p:spPr/>
        <p:txBody>
          <a:bodyPr/>
          <a:lstStyle/>
          <a:p>
            <a:r>
              <a:rPr lang="tr-TR" dirty="0" smtClean="0"/>
              <a:t>Duygu(mutluluk,üzüntü,sinir vb.)... Çünkü.....</a:t>
            </a:r>
          </a:p>
          <a:p>
            <a:pPr>
              <a:buNone/>
            </a:pPr>
            <a:r>
              <a:rPr lang="tr-TR" dirty="0" smtClean="0">
                <a:solidFill>
                  <a:srgbClr val="FF0000"/>
                </a:solidFill>
              </a:rPr>
              <a:t>Örnek1: </a:t>
            </a:r>
            <a:r>
              <a:rPr lang="tr-TR" dirty="0" smtClean="0"/>
              <a:t>Mutluyum, çünkü oyun oynadıktan sonra odanı topladın.</a:t>
            </a:r>
          </a:p>
          <a:p>
            <a:pPr>
              <a:buNone/>
            </a:pPr>
            <a:r>
              <a:rPr lang="tr-TR" dirty="0" smtClean="0">
                <a:solidFill>
                  <a:srgbClr val="FF0000"/>
                </a:solidFill>
              </a:rPr>
              <a:t>Örnek2: </a:t>
            </a:r>
            <a:r>
              <a:rPr lang="tr-TR" dirty="0" smtClean="0"/>
              <a:t>Tvyi gürültülü izlediğinde sinirleniyorum,çünkü yüksek seste başım ağrıyor.</a:t>
            </a:r>
            <a:endParaRPr lang="tr-TR" dirty="0" smtClean="0">
              <a:solidFill>
                <a:srgbClr val="FF0000"/>
              </a:solidFill>
            </a:endParaRPr>
          </a:p>
          <a:p>
            <a:pPr>
              <a:buNone/>
            </a:pPr>
            <a:endParaRPr lang="tr-TR"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ilginotu.net/wp-content/uploads/2015/11/bilginotu.net_2015-11-27_12-06-12.jpg"/>
          <p:cNvPicPr>
            <a:picLocks noChangeAspect="1" noChangeArrowheads="1"/>
          </p:cNvPicPr>
          <p:nvPr/>
        </p:nvPicPr>
        <p:blipFill>
          <a:blip r:embed="rId2" cstate="print"/>
          <a:srcRect/>
          <a:stretch>
            <a:fillRect/>
          </a:stretch>
        </p:blipFill>
        <p:spPr bwMode="auto">
          <a:xfrm>
            <a:off x="0" y="1196752"/>
            <a:ext cx="3131840" cy="3600400"/>
          </a:xfrm>
          <a:prstGeom prst="rect">
            <a:avLst/>
          </a:prstGeom>
          <a:noFill/>
        </p:spPr>
      </p:pic>
      <p:pic>
        <p:nvPicPr>
          <p:cNvPr id="31748" name="Picture 4" descr="http://image.slidesharecdn.com/etkiliiletisim-130520063152-phpapp02/95/etkiliiletisim-33-638.jpg?cb=1369033405"/>
          <p:cNvPicPr>
            <a:picLocks noChangeAspect="1" noChangeArrowheads="1"/>
          </p:cNvPicPr>
          <p:nvPr/>
        </p:nvPicPr>
        <p:blipFill>
          <a:blip r:embed="rId3" cstate="print"/>
          <a:srcRect/>
          <a:stretch>
            <a:fillRect/>
          </a:stretch>
        </p:blipFill>
        <p:spPr bwMode="auto">
          <a:xfrm>
            <a:off x="2915816" y="0"/>
            <a:ext cx="6228184"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8156079"/>
          </a:xfrm>
          <a:prstGeom prst="rect">
            <a:avLst/>
          </a:prstGeom>
        </p:spPr>
        <p:txBody>
          <a:bodyPr wrap="square" numCol="2">
            <a:spAutoFit/>
          </a:bodyPr>
          <a:lstStyle/>
          <a:p>
            <a:endParaRPr lang="tr-TR" sz="800" b="1" dirty="0" smtClean="0"/>
          </a:p>
          <a:p>
            <a:r>
              <a:rPr lang="tr-TR" sz="2000" b="1" dirty="0" smtClean="0">
                <a:solidFill>
                  <a:srgbClr val="FF0000"/>
                </a:solidFill>
              </a:rPr>
              <a:t>ANNEME MEKTUP</a:t>
            </a:r>
          </a:p>
          <a:p>
            <a:pPr algn="ctr"/>
            <a:endParaRPr lang="tr-TR" sz="1600" b="1" dirty="0" smtClean="0">
              <a:latin typeface="Comic Sans MS" pitchFamily="66" charset="0"/>
            </a:endParaRPr>
          </a:p>
          <a:p>
            <a:pPr algn="ctr"/>
            <a:r>
              <a:rPr lang="tr-TR" sz="1600" b="1" dirty="0" smtClean="0">
                <a:solidFill>
                  <a:srgbClr val="0070C0"/>
                </a:solidFill>
                <a:latin typeface="Comic Sans MS" pitchFamily="66" charset="0"/>
              </a:rPr>
              <a:t>Anneciğim, hep sana seni ne kadar sevdiğimi, küçücük yüreğimdeki kocaman yerini anlatmak isterdim. Ama başaramadım. Çünkü hiç anlamaya çalışmadın. Bir gün sana bahçeden çiçek topladım. Bardağa koydum, sana getiriyordum ki, bardak birden bire elimden düştü, kırıldı. Çiçekle sana sevgimi anlatacaktım. Kırılan bardak için o kadar çok bağırdın ki, bir daha kimseye çiçek </a:t>
            </a:r>
          </a:p>
          <a:p>
            <a:pPr algn="ctr"/>
            <a:r>
              <a:rPr lang="tr-TR" sz="1600" b="1" dirty="0" smtClean="0">
                <a:solidFill>
                  <a:srgbClr val="0070C0"/>
                </a:solidFill>
                <a:latin typeface="Comic Sans MS" pitchFamily="66" charset="0"/>
              </a:rPr>
              <a:t>vermemeye yemin ettim.</a:t>
            </a:r>
            <a:endParaRPr lang="tr-TR" sz="1600" dirty="0" smtClean="0">
              <a:solidFill>
                <a:srgbClr val="0070C0"/>
              </a:solidFill>
              <a:latin typeface="Comic Sans MS" pitchFamily="66" charset="0"/>
            </a:endParaRPr>
          </a:p>
          <a:p>
            <a:pPr algn="ctr"/>
            <a:endParaRPr lang="tr-TR" sz="1600" b="1" dirty="0" smtClean="0">
              <a:solidFill>
                <a:srgbClr val="0070C0"/>
              </a:solidFill>
              <a:latin typeface="Comic Sans MS" pitchFamily="66" charset="0"/>
            </a:endParaRPr>
          </a:p>
          <a:p>
            <a:pPr algn="ctr"/>
            <a:r>
              <a:rPr lang="tr-TR" sz="1600" b="1" dirty="0" smtClean="0">
                <a:solidFill>
                  <a:srgbClr val="0070C0"/>
                </a:solidFill>
                <a:latin typeface="Comic Sans MS" pitchFamily="66" charset="0"/>
              </a:rPr>
              <a:t>Anne, benim küçük yüreğimde herkesi sevecek kadar yer vardı. Ben herkesi çok seviyordum. Ama sen insanların hep kötü olduklarını, onlara güvenilmemesi gerektiğini söyledin. Ben de artık insanları sevmiyorum.</a:t>
            </a:r>
            <a:endParaRPr lang="tr-TR" sz="1600" dirty="0" smtClean="0">
              <a:solidFill>
                <a:srgbClr val="0070C0"/>
              </a:solidFill>
              <a:latin typeface="Comic Sans MS" pitchFamily="66" charset="0"/>
            </a:endParaRPr>
          </a:p>
          <a:p>
            <a:pPr algn="ctr"/>
            <a:endParaRPr lang="tr-TR" sz="1600" b="1" dirty="0" smtClean="0">
              <a:solidFill>
                <a:srgbClr val="0070C0"/>
              </a:solidFill>
              <a:latin typeface="Comic Sans MS" pitchFamily="66" charset="0"/>
            </a:endParaRPr>
          </a:p>
          <a:p>
            <a:pPr algn="ctr"/>
            <a:r>
              <a:rPr lang="tr-TR" sz="1600" b="1" dirty="0" smtClean="0">
                <a:solidFill>
                  <a:srgbClr val="0070C0"/>
                </a:solidFill>
                <a:latin typeface="Comic Sans MS" pitchFamily="66" charset="0"/>
              </a:rPr>
              <a:t>Anneciğim, bir türlü küçük kafam almıyor, bana başkalarına vurmayı sen öğrettin. Ben doğduğumda vurmayı bilmiyordum ki, neden şimdi kardeşime vurmama kızıyorsun. Ben ona vurunca elime vuruyorsun.</a:t>
            </a:r>
            <a:endParaRPr lang="tr-TR" sz="1600"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pPr algn="ctr"/>
            <a:endParaRPr lang="tr-TR" sz="1600" b="1" dirty="0" smtClean="0">
              <a:solidFill>
                <a:srgbClr val="0070C0"/>
              </a:solidFill>
              <a:latin typeface="Comic Sans MS" pitchFamily="66" charset="0"/>
            </a:endParaRPr>
          </a:p>
          <a:p>
            <a:pPr algn="ctr"/>
            <a:endParaRPr lang="tr-TR" sz="1600" b="1" dirty="0" smtClean="0">
              <a:solidFill>
                <a:srgbClr val="0070C0"/>
              </a:solidFill>
              <a:latin typeface="Comic Sans MS" pitchFamily="66" charset="0"/>
            </a:endParaRPr>
          </a:p>
          <a:p>
            <a:pPr algn="ctr"/>
            <a:r>
              <a:rPr lang="tr-TR" sz="1600" b="1" dirty="0" smtClean="0">
                <a:solidFill>
                  <a:srgbClr val="0070C0"/>
                </a:solidFill>
                <a:latin typeface="Comic Sans MS" pitchFamily="66" charset="0"/>
              </a:rPr>
              <a:t>Anne, babamı hiç sevmiyor musun? Hep beni onunla korkutuyorsun, onu sevmemi istemiyor </a:t>
            </a:r>
          </a:p>
          <a:p>
            <a:pPr algn="ctr"/>
            <a:r>
              <a:rPr lang="tr-TR" sz="1600" b="1" dirty="0" smtClean="0">
                <a:solidFill>
                  <a:srgbClr val="0070C0"/>
                </a:solidFill>
                <a:latin typeface="Comic Sans MS" pitchFamily="66" charset="0"/>
              </a:rPr>
              <a:t>musun?</a:t>
            </a:r>
          </a:p>
          <a:p>
            <a:pPr algn="ctr"/>
            <a:endParaRPr lang="tr-TR" sz="1600" b="1" dirty="0" smtClean="0">
              <a:solidFill>
                <a:srgbClr val="0070C0"/>
              </a:solidFill>
              <a:latin typeface="Comic Sans MS" pitchFamily="66" charset="0"/>
            </a:endParaRPr>
          </a:p>
          <a:p>
            <a:pPr algn="ctr"/>
            <a:r>
              <a:rPr lang="tr-TR" sz="1600" b="1" dirty="0" smtClean="0">
                <a:solidFill>
                  <a:srgbClr val="0070C0"/>
                </a:solidFill>
                <a:latin typeface="Comic Sans MS" pitchFamily="66" charset="0"/>
              </a:rPr>
              <a:t>Ben bir şeyi bağırmadan istersem     vermiyorsun. Bağırarak istersem veriyorsun, o yüzden ben de hep bağırarak, ağlayarak istiyorum. Hem de dediğini yapmak için bağırmanı bekliyorum. Biliyor musun seni bağırtmak hoşuma gidiyor. O zaman benimle ilgilendiğini düşünüyorum.</a:t>
            </a:r>
          </a:p>
          <a:p>
            <a:pPr algn="ctr"/>
            <a:endParaRPr lang="tr-TR" sz="1600" b="1" dirty="0" smtClean="0"/>
          </a:p>
          <a:p>
            <a:pPr algn="ctr"/>
            <a:endParaRPr lang="tr-TR" sz="1600" b="1" dirty="0" smtClean="0"/>
          </a:p>
          <a:p>
            <a:pPr algn="ctr"/>
            <a:r>
              <a:rPr lang="tr-TR" sz="1600" b="1" dirty="0" smtClean="0">
                <a:solidFill>
                  <a:srgbClr val="0070C0"/>
                </a:solidFill>
                <a:latin typeface="Comic Sans MS" pitchFamily="66" charset="0"/>
              </a:rPr>
              <a:t>Anne sana güzel bir haberim var: Artık yemeklerimi yiyeceğim. Bir an önce büyümek istiyorum. Neden mi? Seninle konuşurken yukarılara bakmaktan bıktım. Artık boynum ağrıyor. Eğer büyümem daha çok sürecekse, neden sen çömelerek benimle konuşmuyorsun? O zaman kendimi daha iyi hissedeceğim. Konuşurken gözlerini görmek istiyorum. Gözlerinin derinliğinde sevildiğimi anlamak istiyorum.</a:t>
            </a:r>
          </a:p>
          <a:p>
            <a:endParaRPr lang="tr-TR" sz="1600" b="1" dirty="0" smtClean="0"/>
          </a:p>
          <a:p>
            <a:endParaRPr lang="tr-TR" sz="1600" b="1" dirty="0" smtClean="0"/>
          </a:p>
          <a:p>
            <a:endParaRPr lang="tr-TR" sz="1600" b="1" dirty="0" smtClean="0"/>
          </a:p>
          <a:p>
            <a:endParaRPr lang="tr-TR" sz="1600" b="1" dirty="0" smtClean="0"/>
          </a:p>
          <a:p>
            <a:endParaRPr lang="tr-TR" sz="1600" b="1" dirty="0" smtClean="0"/>
          </a:p>
          <a:p>
            <a:endParaRPr lang="tr-TR" sz="1600" b="1" dirty="0" smtClean="0"/>
          </a:p>
          <a:p>
            <a:endParaRPr lang="tr-TR" sz="1600" b="1" dirty="0" smtClean="0"/>
          </a:p>
          <a:p>
            <a:endParaRPr lang="tr-TR" sz="1600" dirty="0" smtClean="0"/>
          </a:p>
        </p:txBody>
      </p:sp>
      <p:cxnSp>
        <p:nvCxnSpPr>
          <p:cNvPr id="8" name="7 Düz Bağlayıcı"/>
          <p:cNvCxnSpPr/>
          <p:nvPr/>
        </p:nvCxnSpPr>
        <p:spPr>
          <a:xfrm>
            <a:off x="4572000" y="0"/>
            <a:ext cx="72008" cy="6858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yaziliresim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Kalp"/>
          <p:cNvSpPr/>
          <p:nvPr/>
        </p:nvSpPr>
        <p:spPr>
          <a:xfrm>
            <a:off x="6228184" y="692696"/>
            <a:ext cx="1296144" cy="79208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Kalp"/>
          <p:cNvSpPr/>
          <p:nvPr/>
        </p:nvSpPr>
        <p:spPr>
          <a:xfrm>
            <a:off x="7596336" y="1196752"/>
            <a:ext cx="432048" cy="28803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Kalp"/>
          <p:cNvSpPr/>
          <p:nvPr/>
        </p:nvSpPr>
        <p:spPr>
          <a:xfrm>
            <a:off x="8172400" y="1412776"/>
            <a:ext cx="216024" cy="14401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BE0F1"/>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title" idx="4294967295"/>
          </p:nvPr>
        </p:nvSpPr>
        <p:spPr>
          <a:xfrm>
            <a:off x="468313" y="0"/>
            <a:ext cx="7589837" cy="2921000"/>
          </a:xfrm>
        </p:spPr>
        <p:txBody>
          <a:bodyPr>
            <a:normAutofit fontScale="90000"/>
          </a:bodyPr>
          <a:lstStyle/>
          <a:p>
            <a:pPr eaLnBrk="1" hangingPunct="1"/>
            <a:r>
              <a:rPr lang="tr-TR" sz="3800" smtClean="0">
                <a:solidFill>
                  <a:srgbClr val="0000FF"/>
                </a:solidFill>
              </a:rPr>
              <a:t/>
            </a:r>
            <a:br>
              <a:rPr lang="tr-TR" sz="3800" smtClean="0">
                <a:solidFill>
                  <a:srgbClr val="0000FF"/>
                </a:solidFill>
              </a:rPr>
            </a:br>
            <a:r>
              <a:rPr lang="tr-TR" sz="3800" smtClean="0">
                <a:solidFill>
                  <a:srgbClr val="0000FF"/>
                </a:solidFill>
              </a:rPr>
              <a:t/>
            </a:r>
            <a:br>
              <a:rPr lang="tr-TR" sz="3800" smtClean="0">
                <a:solidFill>
                  <a:srgbClr val="0000FF"/>
                </a:solidFill>
              </a:rPr>
            </a:br>
            <a:r>
              <a:rPr lang="tr-TR" sz="3800" smtClean="0">
                <a:solidFill>
                  <a:srgbClr val="0000FF"/>
                </a:solidFill>
              </a:rPr>
              <a:t/>
            </a:r>
            <a:br>
              <a:rPr lang="tr-TR" sz="38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0000FF"/>
                </a:solidFill>
              </a:rPr>
              <a:t/>
            </a:r>
            <a:br>
              <a:rPr lang="tr-TR" sz="3200" smtClean="0">
                <a:solidFill>
                  <a:srgbClr val="0000FF"/>
                </a:solidFill>
              </a:rPr>
            </a:br>
            <a:r>
              <a:rPr lang="tr-TR" sz="3200" smtClean="0">
                <a:solidFill>
                  <a:srgbClr val="FF0000"/>
                </a:solidFill>
              </a:rPr>
              <a:t>İKİ ELİNİZ KANDA DA OLSA GÜNLÜK MUTLAKA </a:t>
            </a:r>
            <a:r>
              <a:rPr lang="tr-TR" sz="3200" smtClean="0">
                <a:solidFill>
                  <a:schemeClr val="tx2"/>
                </a:solidFill>
              </a:rPr>
              <a:t>Çocuğunuzla birlikte zaman geçirin.Çocuğunuzun başarısının sizin ayırdığınız zamanla orantılı olduğunu UNUTMAYINIZ…</a:t>
            </a:r>
            <a:endParaRPr lang="tr-TR" sz="3200" b="1" smtClean="0">
              <a:solidFill>
                <a:schemeClr val="tx2"/>
              </a:solidFill>
            </a:endParaRPr>
          </a:p>
        </p:txBody>
      </p:sp>
      <p:pic>
        <p:nvPicPr>
          <p:cNvPr id="34818" name="Picture 2" descr="http://img-3.onedio.com/img/800/bound/2r0/554791e46a1151e6120b79db.jpg"/>
          <p:cNvPicPr>
            <a:picLocks noChangeAspect="1" noChangeArrowheads="1"/>
          </p:cNvPicPr>
          <p:nvPr/>
        </p:nvPicPr>
        <p:blipFill>
          <a:blip r:embed="rId2" cstate="print"/>
          <a:srcRect/>
          <a:stretch>
            <a:fillRect/>
          </a:stretch>
        </p:blipFill>
        <p:spPr bwMode="auto">
          <a:xfrm>
            <a:off x="251520" y="260648"/>
            <a:ext cx="4104456" cy="2448272"/>
          </a:xfrm>
          <a:prstGeom prst="rect">
            <a:avLst/>
          </a:prstGeom>
          <a:noFill/>
        </p:spPr>
      </p:pic>
      <p:pic>
        <p:nvPicPr>
          <p:cNvPr id="34820" name="Picture 4" descr="http://blog.sehrincocukhali.com/wp-content/uploads/cocukla-oyun.jpg"/>
          <p:cNvPicPr>
            <a:picLocks noChangeAspect="1" noChangeArrowheads="1"/>
          </p:cNvPicPr>
          <p:nvPr/>
        </p:nvPicPr>
        <p:blipFill>
          <a:blip r:embed="rId3" cstate="print"/>
          <a:srcRect/>
          <a:stretch>
            <a:fillRect/>
          </a:stretch>
        </p:blipFill>
        <p:spPr bwMode="auto">
          <a:xfrm>
            <a:off x="4355976" y="3933056"/>
            <a:ext cx="3744416" cy="2359943"/>
          </a:xfrm>
          <a:prstGeom prst="rect">
            <a:avLst/>
          </a:prstGeom>
          <a:noFill/>
        </p:spPr>
      </p:pic>
      <p:pic>
        <p:nvPicPr>
          <p:cNvPr id="34822" name="Picture 6" descr="http://www.enilginchediye.net/wp-content/uploads/2013/04/unutulmaz-cocuk-oyun-ve-oyuncaklari-14.jpg"/>
          <p:cNvPicPr>
            <a:picLocks noChangeAspect="1" noChangeArrowheads="1"/>
          </p:cNvPicPr>
          <p:nvPr/>
        </p:nvPicPr>
        <p:blipFill>
          <a:blip r:embed="rId4" cstate="print"/>
          <a:srcRect/>
          <a:stretch>
            <a:fillRect/>
          </a:stretch>
        </p:blipFill>
        <p:spPr bwMode="auto">
          <a:xfrm>
            <a:off x="539552" y="3068960"/>
            <a:ext cx="3240360" cy="2376264"/>
          </a:xfrm>
          <a:prstGeom prst="rect">
            <a:avLst/>
          </a:prstGeom>
          <a:noFill/>
        </p:spPr>
      </p:pic>
      <p:sp>
        <p:nvSpPr>
          <p:cNvPr id="7" name="6 Metin kutusu"/>
          <p:cNvSpPr txBox="1"/>
          <p:nvPr/>
        </p:nvSpPr>
        <p:spPr>
          <a:xfrm>
            <a:off x="4499992" y="908720"/>
            <a:ext cx="4644008" cy="2554545"/>
          </a:xfrm>
          <a:prstGeom prst="rect">
            <a:avLst/>
          </a:prstGeom>
          <a:noFill/>
        </p:spPr>
        <p:txBody>
          <a:bodyPr wrap="square" rtlCol="0">
            <a:spAutoFit/>
          </a:bodyPr>
          <a:lstStyle/>
          <a:p>
            <a:r>
              <a:rPr lang="tr-TR" sz="3200" b="1" dirty="0" smtClean="0">
                <a:solidFill>
                  <a:srgbClr val="FF0000"/>
                </a:solidFill>
              </a:rPr>
              <a:t>İKİ ELİNİZ KANDA DA OLSA GÜNLÜK MUTLAKA </a:t>
            </a:r>
            <a:r>
              <a:rPr lang="tr-TR" sz="2400" dirty="0" smtClean="0"/>
              <a:t>Çocuğunuzla birlikte zaman geçirin.Çocuğunuzun başarısının sizin ayırdığınız zamanla orantılı olduğunu UNUTMAYINIZ…</a:t>
            </a:r>
            <a:endParaRPr lang="tr-T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ilgiustam.com/resimler/2014/03/4995_images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7890" name="Picture 2" descr="http://st.depositphotos.com/1646956/4798/v/450/depositphotos_47984873-hand-drawing-cartoon-character-happy-kids.jpg"/>
          <p:cNvPicPr>
            <a:picLocks noChangeAspect="1" noChangeArrowheads="1"/>
          </p:cNvPicPr>
          <p:nvPr/>
        </p:nvPicPr>
        <p:blipFill>
          <a:blip r:embed="rId3" cstate="print"/>
          <a:srcRect/>
          <a:stretch>
            <a:fillRect/>
          </a:stretch>
        </p:blipFill>
        <p:spPr bwMode="auto">
          <a:xfrm>
            <a:off x="2051720" y="1772816"/>
            <a:ext cx="4896544" cy="3710186"/>
          </a:xfrm>
          <a:prstGeom prst="rect">
            <a:avLst/>
          </a:prstGeom>
          <a:noFill/>
        </p:spPr>
      </p:pic>
      <p:sp>
        <p:nvSpPr>
          <p:cNvPr id="5" name="4 Dikdörtgen"/>
          <p:cNvSpPr/>
          <p:nvPr/>
        </p:nvSpPr>
        <p:spPr>
          <a:xfrm>
            <a:off x="1619672" y="332656"/>
            <a:ext cx="5904656" cy="1446550"/>
          </a:xfrm>
          <a:prstGeom prst="rect">
            <a:avLst/>
          </a:prstGeom>
        </p:spPr>
        <p:txBody>
          <a:bodyPr wrap="square">
            <a:spAutoFit/>
          </a:bodyPr>
          <a:lstStyle/>
          <a:p>
            <a:pPr algn="ctr">
              <a:buNone/>
            </a:pPr>
            <a:r>
              <a:rPr lang="tr-TR" sz="4400" b="1" dirty="0" smtClean="0">
                <a:solidFill>
                  <a:schemeClr val="accent1"/>
                </a:solidFill>
              </a:rPr>
              <a:t>DİNLEDİĞİNİZ İÇİN TEŞEKKÜRLER....</a:t>
            </a:r>
          </a:p>
        </p:txBody>
      </p:sp>
      <p:sp>
        <p:nvSpPr>
          <p:cNvPr id="6" name="5 Metin kutusu"/>
          <p:cNvSpPr txBox="1"/>
          <p:nvPr/>
        </p:nvSpPr>
        <p:spPr>
          <a:xfrm>
            <a:off x="1979712" y="5733256"/>
            <a:ext cx="5061002" cy="707886"/>
          </a:xfrm>
          <a:prstGeom prst="rect">
            <a:avLst/>
          </a:prstGeom>
          <a:noFill/>
        </p:spPr>
        <p:txBody>
          <a:bodyPr wrap="none" rtlCol="0">
            <a:spAutoFit/>
          </a:bodyPr>
          <a:lstStyle/>
          <a:p>
            <a:pPr algn="ctr"/>
            <a:r>
              <a:rPr lang="tr-TR" sz="2000" dirty="0" smtClean="0">
                <a:solidFill>
                  <a:srgbClr val="FF0066"/>
                </a:solidFill>
                <a:latin typeface="Comic Sans MS" pitchFamily="66" charset="0"/>
              </a:rPr>
              <a:t>Psikolojik Danışman ve Rehber Öğretmen</a:t>
            </a:r>
          </a:p>
          <a:p>
            <a:pPr algn="ctr"/>
            <a:r>
              <a:rPr lang="tr-TR" sz="2000" dirty="0" smtClean="0">
                <a:solidFill>
                  <a:srgbClr val="FF0066"/>
                </a:solidFill>
                <a:latin typeface="Comic Sans MS" pitchFamily="66" charset="0"/>
              </a:rPr>
              <a:t>HATİCE ERSÖZ</a:t>
            </a:r>
            <a:endParaRPr lang="tr-TR" sz="2000" dirty="0">
              <a:solidFill>
                <a:srgbClr val="FF0066"/>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2"/>
            <a:ext cx="9144000" cy="8094524"/>
          </a:xfrm>
          <a:prstGeom prst="rect">
            <a:avLst/>
          </a:prstGeom>
        </p:spPr>
        <p:txBody>
          <a:bodyPr wrap="square" numCol="2">
            <a:spAutoFit/>
          </a:bodyPr>
          <a:lstStyle/>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pPr algn="ctr"/>
            <a:r>
              <a:rPr lang="tr-TR" sz="1600" b="1" dirty="0" smtClean="0">
                <a:solidFill>
                  <a:srgbClr val="0070C0"/>
                </a:solidFill>
                <a:latin typeface="Comic Sans MS" pitchFamily="66" charset="0"/>
              </a:rPr>
              <a:t>Anne beni neden dinlemiyorsun? Benim çizgi film kahramanlarım, kırılan oyuncağım, kaybolan kalemim neden seni ilgilendirmiyor? Senin beni dinlemeni, onların benim için ne kadar önemli olduğunu anlamanı istiyorum. Sadece büyüklere ait şeyler mi önemlidir?</a:t>
            </a:r>
            <a:endParaRPr lang="tr-TR" sz="1600" dirty="0" smtClean="0">
              <a:solidFill>
                <a:srgbClr val="0070C0"/>
              </a:solidFill>
              <a:latin typeface="Comic Sans MS" pitchFamily="66" charset="0"/>
            </a:endParaRPr>
          </a:p>
          <a:p>
            <a:pPr algn="ctr"/>
            <a:endParaRPr lang="tr-TR" sz="1600" b="1" dirty="0" smtClean="0">
              <a:solidFill>
                <a:srgbClr val="0070C0"/>
              </a:solidFill>
              <a:latin typeface="Comic Sans MS" pitchFamily="66" charset="0"/>
            </a:endParaRPr>
          </a:p>
          <a:p>
            <a:pPr algn="ctr"/>
            <a:r>
              <a:rPr lang="tr-TR" sz="1600" b="1" dirty="0" smtClean="0">
                <a:solidFill>
                  <a:srgbClr val="0070C0"/>
                </a:solidFill>
                <a:latin typeface="Comic Sans MS" pitchFamily="66" charset="0"/>
              </a:rPr>
              <a:t>Anne, evdeki eşyaları, sehpayı, kül tablasını, televizyonu kıskanıyorum, onları kırmak, yok etmek istiyorum. Onlar olmazsa, beni daha çok seveceğini düşünüyorum. Hem de rahatça, onları kırma korkusu olmadan evin içinde koşup oynayabileceğim. Onları temizlemek için ayırdığın vakti bana ayırmıyorsun. Demek ki onları benden daha çok seviyorsun.</a:t>
            </a:r>
            <a:endParaRPr lang="tr-TR" sz="1600"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endParaRPr lang="tr-TR" sz="1600" b="1" dirty="0" smtClean="0">
              <a:solidFill>
                <a:srgbClr val="0070C0"/>
              </a:solidFill>
              <a:latin typeface="Comic Sans MS" pitchFamily="66" charset="0"/>
            </a:endParaRPr>
          </a:p>
          <a:p>
            <a:pPr algn="ctr"/>
            <a:endParaRPr lang="tr-TR" sz="1600" b="1" dirty="0" smtClean="0">
              <a:solidFill>
                <a:srgbClr val="0070C0"/>
              </a:solidFill>
              <a:latin typeface="Comic Sans MS" pitchFamily="66" charset="0"/>
            </a:endParaRPr>
          </a:p>
          <a:p>
            <a:pPr algn="ctr"/>
            <a:r>
              <a:rPr lang="tr-TR" sz="1600" b="1" dirty="0" smtClean="0">
                <a:solidFill>
                  <a:srgbClr val="0070C0"/>
                </a:solidFill>
                <a:latin typeface="Comic Sans MS" pitchFamily="66" charset="0"/>
              </a:rPr>
              <a:t>Anneciğim, evde oynamaktan bıktım. Dışarılarda koşup oynamak, minik su birikintilerine ayaklarımı sokmak, dökerek pasta yemek, elimle makarna yemek, ayranı üstüme dökmek istiyorum.</a:t>
            </a:r>
            <a:endParaRPr lang="tr-TR" sz="1600" dirty="0" smtClean="0">
              <a:solidFill>
                <a:srgbClr val="0070C0"/>
              </a:solidFill>
              <a:latin typeface="Comic Sans MS" pitchFamily="66" charset="0"/>
            </a:endParaRPr>
          </a:p>
          <a:p>
            <a:pPr algn="ctr"/>
            <a:endParaRPr lang="tr-TR" sz="1600" b="1" dirty="0" smtClean="0">
              <a:solidFill>
                <a:srgbClr val="0070C0"/>
              </a:solidFill>
              <a:latin typeface="Comic Sans MS" pitchFamily="66" charset="0"/>
            </a:endParaRPr>
          </a:p>
          <a:p>
            <a:pPr algn="ctr"/>
            <a:r>
              <a:rPr lang="tr-TR" sz="1600" b="1" dirty="0" smtClean="0">
                <a:solidFill>
                  <a:srgbClr val="0070C0"/>
                </a:solidFill>
                <a:latin typeface="Comic Sans MS" pitchFamily="66" charset="0"/>
              </a:rPr>
              <a:t>Anne ben yaşamak istiyorum. 'Yapma'ların, 'etme'lerin olmadığı, sevginin çok olduğu, annelerin çocuklarını anladığı bir yer istiyorum. O yeri bulmak için buradan gitmek istiyorum. Belki bir kuşun kanadında, belki bir çiçeğin yaprağında belki de bir balığın akvaryumunda...</a:t>
            </a:r>
            <a:endParaRPr lang="tr-TR" sz="1600" dirty="0">
              <a:solidFill>
                <a:srgbClr val="0070C0"/>
              </a:solidFill>
              <a:latin typeface="Comic Sans MS" pitchFamily="66" charset="0"/>
            </a:endParaRPr>
          </a:p>
        </p:txBody>
      </p:sp>
      <p:cxnSp>
        <p:nvCxnSpPr>
          <p:cNvPr id="4" name="3 Düz Bağlayıcı"/>
          <p:cNvCxnSpPr>
            <a:stCxn id="2" idx="0"/>
          </p:cNvCxnSpPr>
          <p:nvPr/>
        </p:nvCxnSpPr>
        <p:spPr>
          <a:xfrm>
            <a:off x="4572000" y="-2"/>
            <a:ext cx="72008" cy="6858002"/>
          </a:xfrm>
          <a:prstGeom prst="line">
            <a:avLst/>
          </a:prstGeom>
        </p:spPr>
        <p:style>
          <a:lnRef idx="1">
            <a:schemeClr val="accent1"/>
          </a:lnRef>
          <a:fillRef idx="0">
            <a:schemeClr val="accent1"/>
          </a:fillRef>
          <a:effectRef idx="0">
            <a:schemeClr val="accent1"/>
          </a:effectRef>
          <a:fontRef idx="minor">
            <a:schemeClr val="tx1"/>
          </a:fontRef>
        </p:style>
      </p:cxnSp>
      <p:pic>
        <p:nvPicPr>
          <p:cNvPr id="15362" name="Picture 2" descr="http://images.clipartlogo.com/files/ss/thumb/120/120132304/toddler-girl-christmas-caroler_small.jpg"/>
          <p:cNvPicPr>
            <a:picLocks noChangeAspect="1" noChangeArrowheads="1"/>
          </p:cNvPicPr>
          <p:nvPr/>
        </p:nvPicPr>
        <p:blipFill>
          <a:blip r:embed="rId2" cstate="print"/>
          <a:srcRect/>
          <a:stretch>
            <a:fillRect/>
          </a:stretch>
        </p:blipFill>
        <p:spPr bwMode="auto">
          <a:xfrm>
            <a:off x="5436096" y="3717032"/>
            <a:ext cx="3312368" cy="29249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9632" y="188640"/>
            <a:ext cx="6546428" cy="1651248"/>
          </a:xfrm>
          <a:solidFill>
            <a:srgbClr val="FFFF00"/>
          </a:solidFill>
        </p:spPr>
        <p:txBody>
          <a:bodyPr>
            <a:normAutofit fontScale="90000"/>
          </a:bodyPr>
          <a:lstStyle/>
          <a:p>
            <a:pPr eaLnBrk="1" hangingPunct="1"/>
            <a:r>
              <a:rPr lang="tr-TR" sz="5400" b="1" dirty="0" smtClean="0">
                <a:solidFill>
                  <a:srgbClr val="FF0000"/>
                </a:solidFill>
              </a:rPr>
              <a:t>ANNE-BABA TUTUMLARI</a:t>
            </a:r>
          </a:p>
        </p:txBody>
      </p:sp>
      <p:pic>
        <p:nvPicPr>
          <p:cNvPr id="10243" name="Picture 3" descr="J0079114"/>
          <p:cNvPicPr>
            <a:picLocks noGrp="1" noChangeAspect="1" noChangeArrowheads="1"/>
          </p:cNvPicPr>
          <p:nvPr>
            <p:ph sz="half" idx="1"/>
          </p:nvPr>
        </p:nvPicPr>
        <p:blipFill>
          <a:blip r:embed="rId2" cstate="print"/>
          <a:srcRect/>
          <a:stretch>
            <a:fillRect/>
          </a:stretch>
        </p:blipFill>
        <p:spPr>
          <a:xfrm>
            <a:off x="179512" y="0"/>
            <a:ext cx="1614488" cy="3657600"/>
          </a:xfrm>
        </p:spPr>
      </p:pic>
      <p:pic>
        <p:nvPicPr>
          <p:cNvPr id="10244" name="Picture 4" descr="J0079115"/>
          <p:cNvPicPr>
            <a:picLocks noGrp="1" noChangeAspect="1" noChangeArrowheads="1"/>
          </p:cNvPicPr>
          <p:nvPr>
            <p:ph sz="half" idx="2"/>
          </p:nvPr>
        </p:nvPicPr>
        <p:blipFill>
          <a:blip r:embed="rId3" cstate="print"/>
          <a:srcRect/>
          <a:stretch>
            <a:fillRect/>
          </a:stretch>
        </p:blipFill>
        <p:spPr>
          <a:xfrm>
            <a:off x="7277100" y="0"/>
            <a:ext cx="1866900" cy="3657600"/>
          </a:xfrm>
        </p:spPr>
      </p:pic>
      <p:sp>
        <p:nvSpPr>
          <p:cNvPr id="9" name="8 Metin kutusu"/>
          <p:cNvSpPr txBox="1"/>
          <p:nvPr/>
        </p:nvSpPr>
        <p:spPr>
          <a:xfrm>
            <a:off x="1331640" y="2852936"/>
            <a:ext cx="6552728" cy="2677656"/>
          </a:xfrm>
          <a:prstGeom prst="rect">
            <a:avLst/>
          </a:prstGeom>
          <a:noFill/>
        </p:spPr>
        <p:txBody>
          <a:bodyPr wrap="square" rtlCol="0">
            <a:spAutoFit/>
          </a:bodyPr>
          <a:lstStyle/>
          <a:p>
            <a:r>
              <a:rPr lang="tr-TR" sz="2400" b="1" dirty="0" smtClean="0">
                <a:solidFill>
                  <a:srgbClr val="7030A0"/>
                </a:solidFill>
                <a:latin typeface="Times New Roman" pitchFamily="18" charset="0"/>
                <a:cs typeface="Times New Roman" pitchFamily="18" charset="0"/>
              </a:rPr>
              <a:t>1-OTORİTER-BASKICI </a:t>
            </a:r>
            <a:r>
              <a:rPr lang="tr-TR" sz="2400" b="1" i="1" dirty="0" smtClean="0">
                <a:solidFill>
                  <a:srgbClr val="7030A0"/>
                </a:solidFill>
                <a:latin typeface="Times New Roman" pitchFamily="18" charset="0"/>
                <a:cs typeface="Times New Roman" pitchFamily="18" charset="0"/>
              </a:rPr>
              <a:t> (KAZANANLAR)</a:t>
            </a:r>
          </a:p>
          <a:p>
            <a:endParaRPr lang="tr-TR" sz="2400" b="1" dirty="0" smtClean="0">
              <a:solidFill>
                <a:srgbClr val="7030A0"/>
              </a:solidFill>
              <a:latin typeface="Times New Roman" pitchFamily="18" charset="0"/>
              <a:cs typeface="Times New Roman" pitchFamily="18" charset="0"/>
            </a:endParaRPr>
          </a:p>
          <a:p>
            <a:r>
              <a:rPr lang="tr-TR" sz="2400" b="1" dirty="0" smtClean="0">
                <a:solidFill>
                  <a:srgbClr val="7030A0"/>
                </a:solidFill>
                <a:latin typeface="Times New Roman" pitchFamily="18" charset="0"/>
                <a:cs typeface="Times New Roman" pitchFamily="18" charset="0"/>
              </a:rPr>
              <a:t>2-İZİN VERİCİ </a:t>
            </a:r>
            <a:r>
              <a:rPr lang="tr-TR" sz="2400" b="1" i="1" dirty="0" smtClean="0">
                <a:solidFill>
                  <a:srgbClr val="7030A0"/>
                </a:solidFill>
                <a:latin typeface="Times New Roman" pitchFamily="18" charset="0"/>
                <a:cs typeface="Times New Roman" pitchFamily="18" charset="0"/>
              </a:rPr>
              <a:t>(KAYBEDENLER)</a:t>
            </a:r>
          </a:p>
          <a:p>
            <a:endParaRPr lang="tr-TR" sz="2400" b="1" dirty="0" smtClean="0">
              <a:solidFill>
                <a:srgbClr val="7030A0"/>
              </a:solidFill>
              <a:latin typeface="Times New Roman" pitchFamily="18" charset="0"/>
              <a:cs typeface="Times New Roman" pitchFamily="18" charset="0"/>
            </a:endParaRPr>
          </a:p>
          <a:p>
            <a:r>
              <a:rPr lang="tr-TR" sz="2400" b="1" dirty="0" smtClean="0">
                <a:solidFill>
                  <a:srgbClr val="7030A0"/>
                </a:solidFill>
                <a:latin typeface="Times New Roman" pitchFamily="18" charset="0"/>
                <a:cs typeface="Times New Roman" pitchFamily="18" charset="0"/>
              </a:rPr>
              <a:t>3-TUTARSIZ</a:t>
            </a:r>
            <a:r>
              <a:rPr lang="tr-TR" sz="2400" b="1" i="1" dirty="0" smtClean="0">
                <a:solidFill>
                  <a:srgbClr val="7030A0"/>
                </a:solidFill>
                <a:latin typeface="Times New Roman" pitchFamily="18" charset="0"/>
                <a:cs typeface="Times New Roman" pitchFamily="18" charset="0"/>
              </a:rPr>
              <a:t>(ARADA BOCALAYANLAR)</a:t>
            </a:r>
          </a:p>
          <a:p>
            <a:endParaRPr lang="tr-TR" sz="2400" b="1" dirty="0" smtClean="0">
              <a:solidFill>
                <a:srgbClr val="7030A0"/>
              </a:solidFill>
              <a:latin typeface="Times New Roman" pitchFamily="18" charset="0"/>
              <a:cs typeface="Times New Roman" pitchFamily="18" charset="0"/>
            </a:endParaRPr>
          </a:p>
          <a:p>
            <a:r>
              <a:rPr lang="tr-TR" sz="2400" b="1" dirty="0" smtClean="0">
                <a:solidFill>
                  <a:srgbClr val="7030A0"/>
                </a:solidFill>
                <a:latin typeface="Times New Roman" pitchFamily="18" charset="0"/>
                <a:cs typeface="Times New Roman" pitchFamily="18" charset="0"/>
              </a:rPr>
              <a:t>4-DEMOKRATİK-TUTARLI</a:t>
            </a:r>
            <a:r>
              <a:rPr lang="tr-TR" sz="2400" b="1" i="1" dirty="0" smtClean="0">
                <a:solidFill>
                  <a:srgbClr val="7030A0"/>
                </a:solidFill>
                <a:latin typeface="Times New Roman" pitchFamily="18" charset="0"/>
                <a:cs typeface="Times New Roman" pitchFamily="18" charset="0"/>
              </a:rPr>
              <a:t>(DENGELİLER)</a:t>
            </a:r>
            <a:endParaRPr lang="tr-TR" sz="24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lstStyle/>
          <a:p>
            <a:r>
              <a:rPr lang="tr-TR" dirty="0" smtClean="0">
                <a:solidFill>
                  <a:srgbClr val="FF0000"/>
                </a:solidFill>
              </a:rPr>
              <a:t>1-OTORİTER-BASKICI</a:t>
            </a:r>
            <a:endParaRPr lang="tr-TR" dirty="0">
              <a:solidFill>
                <a:srgbClr val="FF0000"/>
              </a:solidFill>
            </a:endParaRPr>
          </a:p>
        </p:txBody>
      </p:sp>
      <p:sp>
        <p:nvSpPr>
          <p:cNvPr id="7" name="6 Dikdörtgen"/>
          <p:cNvSpPr/>
          <p:nvPr/>
        </p:nvSpPr>
        <p:spPr>
          <a:xfrm>
            <a:off x="0" y="1268761"/>
            <a:ext cx="4752528" cy="4053417"/>
          </a:xfrm>
          <a:prstGeom prst="rect">
            <a:avLst/>
          </a:prstGeom>
        </p:spPr>
        <p:txBody>
          <a:bodyPr wrap="square">
            <a:spAutoFit/>
          </a:bodyPr>
          <a:lstStyle/>
          <a:p>
            <a:pPr>
              <a:lnSpc>
                <a:spcPct val="90000"/>
              </a:lnSpc>
            </a:pPr>
            <a:endParaRPr lang="tr-TR" sz="1600" dirty="0" smtClean="0">
              <a:latin typeface="Times New Roman" pitchFamily="18" charset="0"/>
              <a:cs typeface="Times New Roman" pitchFamily="18" charset="0"/>
            </a:endParaRPr>
          </a:p>
          <a:p>
            <a:pPr>
              <a:lnSpc>
                <a:spcPct val="90000"/>
              </a:lnSpc>
              <a:buFont typeface="Arial" pitchFamily="34" charset="0"/>
              <a:buChar char="•"/>
            </a:pPr>
            <a:r>
              <a:rPr lang="tr-TR" dirty="0" smtClean="0">
                <a:cs typeface="Times New Roman" pitchFamily="18" charset="0"/>
              </a:rPr>
              <a:t>Anne- baba en iyisini bilir. Her zaman kendi dedikleri haklıdır.</a:t>
            </a:r>
          </a:p>
          <a:p>
            <a:pPr>
              <a:lnSpc>
                <a:spcPct val="90000"/>
              </a:lnSpc>
              <a:buFont typeface="Arial" pitchFamily="34" charset="0"/>
              <a:buChar char="•"/>
            </a:pPr>
            <a:r>
              <a:rPr lang="tr-TR" dirty="0" smtClean="0">
                <a:cs typeface="Times New Roman" pitchFamily="18" charset="0"/>
              </a:rPr>
              <a:t> Cezalandırırlar. Korkuya dayalı olarak itaat vardır. </a:t>
            </a:r>
          </a:p>
          <a:p>
            <a:pPr>
              <a:lnSpc>
                <a:spcPct val="90000"/>
              </a:lnSpc>
              <a:buFont typeface="Arial" pitchFamily="34" charset="0"/>
              <a:buChar char="•"/>
            </a:pPr>
            <a:r>
              <a:rPr lang="tr-TR" dirty="0" smtClean="0">
                <a:cs typeface="Times New Roman" pitchFamily="18" charset="0"/>
              </a:rPr>
              <a:t>Ben sizin babanızım, ben ne dersem o olur….. </a:t>
            </a:r>
          </a:p>
          <a:p>
            <a:pPr>
              <a:lnSpc>
                <a:spcPct val="90000"/>
              </a:lnSpc>
              <a:buFont typeface="Arial" pitchFamily="34" charset="0"/>
              <a:buChar char="•"/>
            </a:pPr>
            <a:r>
              <a:rPr lang="tr-TR" dirty="0" smtClean="0">
                <a:cs typeface="Times New Roman" pitchFamily="18" charset="0"/>
              </a:rPr>
              <a:t>Çocukları üzerinde baskı kurarlar.</a:t>
            </a:r>
          </a:p>
          <a:p>
            <a:pPr>
              <a:lnSpc>
                <a:spcPct val="90000"/>
              </a:lnSpc>
              <a:buFont typeface="Arial" pitchFamily="34" charset="0"/>
              <a:buChar char="•"/>
            </a:pPr>
            <a:r>
              <a:rPr lang="tr-TR" dirty="0" smtClean="0">
                <a:cs typeface="Times New Roman" pitchFamily="18" charset="0"/>
              </a:rPr>
              <a:t>Çocuklarının çabalarını göremezler.</a:t>
            </a:r>
          </a:p>
          <a:p>
            <a:pPr>
              <a:lnSpc>
                <a:spcPct val="90000"/>
              </a:lnSpc>
              <a:buFont typeface="Arial" pitchFamily="34" charset="0"/>
              <a:buChar char="•"/>
            </a:pPr>
            <a:r>
              <a:rPr lang="tr-TR" dirty="0" smtClean="0">
                <a:cs typeface="Times New Roman" pitchFamily="18" charset="0"/>
              </a:rPr>
              <a:t>Çocuklarını dinlemezler.</a:t>
            </a:r>
          </a:p>
          <a:p>
            <a:pPr>
              <a:lnSpc>
                <a:spcPct val="90000"/>
              </a:lnSpc>
              <a:buFont typeface="Arial" pitchFamily="34" charset="0"/>
              <a:buChar char="•"/>
            </a:pPr>
            <a:r>
              <a:rPr lang="tr-TR" dirty="0" smtClean="0">
                <a:cs typeface="Times New Roman" pitchFamily="18" charset="0"/>
              </a:rPr>
              <a:t>Sürekli eleştiren, yargılayan, suçlayan anne, babalardır.</a:t>
            </a:r>
          </a:p>
          <a:p>
            <a:pPr>
              <a:lnSpc>
                <a:spcPct val="90000"/>
              </a:lnSpc>
              <a:buFont typeface="Arial" pitchFamily="34" charset="0"/>
              <a:buChar char="•"/>
            </a:pPr>
            <a:r>
              <a:rPr lang="tr-TR" dirty="0" smtClean="0">
                <a:cs typeface="Times New Roman" pitchFamily="18" charset="0"/>
              </a:rPr>
              <a:t>Sadece kendi kuralları, istekleri, duyguları ön plandadır.</a:t>
            </a:r>
          </a:p>
          <a:p>
            <a:pPr>
              <a:lnSpc>
                <a:spcPct val="90000"/>
              </a:lnSpc>
              <a:buFont typeface="Arial" pitchFamily="34" charset="0"/>
              <a:buChar char="•"/>
            </a:pPr>
            <a:r>
              <a:rPr lang="tr-TR" dirty="0" smtClean="0">
                <a:cs typeface="Times New Roman" pitchFamily="18" charset="0"/>
              </a:rPr>
              <a:t>Her zaman hakimiyet anne – babadadır.</a:t>
            </a:r>
          </a:p>
          <a:p>
            <a:pPr>
              <a:lnSpc>
                <a:spcPct val="90000"/>
              </a:lnSpc>
              <a:buFont typeface="Arial" pitchFamily="34" charset="0"/>
              <a:buChar char="•"/>
            </a:pPr>
            <a:r>
              <a:rPr lang="tr-TR" dirty="0" smtClean="0">
                <a:cs typeface="Times New Roman" pitchFamily="18" charset="0"/>
              </a:rPr>
              <a:t>Çocuk ne yaparsa yapsın hep eleştirilir, suçlanır.</a:t>
            </a:r>
          </a:p>
          <a:p>
            <a:pPr>
              <a:lnSpc>
                <a:spcPct val="90000"/>
              </a:lnSpc>
            </a:pPr>
            <a:endParaRPr lang="tr-TR" dirty="0" smtClean="0">
              <a:solidFill>
                <a:schemeClr val="tx2"/>
              </a:solidFill>
              <a:latin typeface="Arial" pitchFamily="34" charset="0"/>
            </a:endParaRPr>
          </a:p>
        </p:txBody>
      </p:sp>
      <p:pic>
        <p:nvPicPr>
          <p:cNvPr id="11" name="Picture 4" descr="10"/>
          <p:cNvPicPr>
            <a:picLocks noChangeAspect="1" noChangeArrowheads="1"/>
          </p:cNvPicPr>
          <p:nvPr/>
        </p:nvPicPr>
        <p:blipFill>
          <a:blip r:embed="rId2" cstate="print"/>
          <a:srcRect/>
          <a:stretch>
            <a:fillRect/>
          </a:stretch>
        </p:blipFill>
        <p:spPr bwMode="auto">
          <a:xfrm>
            <a:off x="5151438" y="1340768"/>
            <a:ext cx="3992562" cy="3175000"/>
          </a:xfrm>
          <a:prstGeom prst="rect">
            <a:avLst/>
          </a:prstGeom>
          <a:noFill/>
          <a:ln w="9525">
            <a:noFill/>
            <a:miter lim="800000"/>
            <a:headEnd/>
            <a:tailEnd/>
          </a:ln>
        </p:spPr>
      </p:pic>
      <p:sp>
        <p:nvSpPr>
          <p:cNvPr id="12" name="11 Metin kutusu"/>
          <p:cNvSpPr txBox="1"/>
          <p:nvPr/>
        </p:nvSpPr>
        <p:spPr>
          <a:xfrm>
            <a:off x="1115616" y="5085185"/>
            <a:ext cx="6408712" cy="1477328"/>
          </a:xfrm>
          <a:prstGeom prst="rect">
            <a:avLst/>
          </a:prstGeom>
          <a:noFill/>
        </p:spPr>
        <p:txBody>
          <a:bodyPr wrap="square" rtlCol="0" anchor="b">
            <a:spAutoFit/>
          </a:bodyPr>
          <a:lstStyle/>
          <a:p>
            <a:r>
              <a:rPr lang="tr-TR" b="1" u="sng" dirty="0" smtClean="0">
                <a:solidFill>
                  <a:srgbClr val="0070C0"/>
                </a:solidFill>
              </a:rPr>
              <a:t>SONUÇ OLARAK KAZANAN AİLEDE ÇOCUK</a:t>
            </a:r>
            <a:r>
              <a:rPr lang="tr-TR" b="1" dirty="0" smtClean="0"/>
              <a:t>; ürkek, çekingen, kendine güveni olmayan , başkalarının etkisi altında kalabilen, duygularını ifade edemeyen, saldırgan, kendi başına iş yapma yeteneği gelişmemiş bir yapıya sahip olabilirler.</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2-İZİN VERİCİ</a:t>
            </a:r>
            <a:endParaRPr lang="tr-TR" dirty="0">
              <a:solidFill>
                <a:srgbClr val="FF0000"/>
              </a:solidFill>
            </a:endParaRPr>
          </a:p>
        </p:txBody>
      </p:sp>
      <p:sp>
        <p:nvSpPr>
          <p:cNvPr id="6" name="5 Dikdörtgen"/>
          <p:cNvSpPr/>
          <p:nvPr/>
        </p:nvSpPr>
        <p:spPr>
          <a:xfrm>
            <a:off x="683568" y="1196752"/>
            <a:ext cx="4572000" cy="3942618"/>
          </a:xfrm>
          <a:prstGeom prst="rect">
            <a:avLst/>
          </a:prstGeom>
        </p:spPr>
        <p:txBody>
          <a:bodyPr wrap="square">
            <a:spAutoFit/>
          </a:bodyPr>
          <a:lstStyle/>
          <a:p>
            <a:pPr>
              <a:buFont typeface="Arial" pitchFamily="34" charset="0"/>
              <a:buChar char="•"/>
            </a:pPr>
            <a:r>
              <a:rPr lang="tr-TR" dirty="0" smtClean="0"/>
              <a:t>Çocuklarını çok fazla serbest bırakırlar. Bilinçli olarak sınır koymaktan kaçınırlar. Karışmayın ben çok çektim, o çekmesin…</a:t>
            </a:r>
          </a:p>
          <a:p>
            <a:endParaRPr lang="tr-TR" dirty="0" smtClean="0"/>
          </a:p>
          <a:p>
            <a:pPr>
              <a:buFont typeface="Arial" pitchFamily="34" charset="0"/>
              <a:buChar char="•"/>
            </a:pPr>
            <a:r>
              <a:rPr lang="tr-TR" dirty="0" smtClean="0"/>
              <a:t>Bu tip ailelerde çocuk tek hükmedendir.</a:t>
            </a:r>
          </a:p>
          <a:p>
            <a:pPr>
              <a:buFont typeface="Arial" pitchFamily="34" charset="0"/>
              <a:buChar char="•"/>
            </a:pPr>
            <a:endParaRPr lang="tr-TR" dirty="0" smtClean="0"/>
          </a:p>
          <a:p>
            <a:pPr>
              <a:buFont typeface="Arial" pitchFamily="34" charset="0"/>
              <a:buChar char="•"/>
            </a:pPr>
            <a:r>
              <a:rPr lang="tr-TR" dirty="0" smtClean="0"/>
              <a:t> Aile tüm hayatını çocuğun istek ve arzusuna göre belirler.</a:t>
            </a:r>
          </a:p>
          <a:p>
            <a:pPr>
              <a:buFont typeface="Arial" pitchFamily="34" charset="0"/>
              <a:buChar char="•"/>
            </a:pPr>
            <a:endParaRPr lang="tr-TR" dirty="0" smtClean="0"/>
          </a:p>
          <a:p>
            <a:pPr>
              <a:buFont typeface="Arial" pitchFamily="34" charset="0"/>
              <a:buChar char="•"/>
            </a:pPr>
            <a:r>
              <a:rPr lang="tr-TR" dirty="0" smtClean="0"/>
              <a:t> Aile çocuğa aşırı sevgi gösterir. </a:t>
            </a:r>
          </a:p>
          <a:p>
            <a:endParaRPr lang="tr-TR" dirty="0" smtClean="0"/>
          </a:p>
          <a:p>
            <a:pPr>
              <a:buFont typeface="Arial" pitchFamily="34" charset="0"/>
              <a:buChar char="•"/>
            </a:pPr>
            <a:r>
              <a:rPr lang="tr-TR" dirty="0" smtClean="0"/>
              <a:t>Bütün tutumları çocuk merkezlidir. Bu tip ailelerde çocuk ne derse o olur. </a:t>
            </a:r>
          </a:p>
          <a:p>
            <a:pPr>
              <a:lnSpc>
                <a:spcPct val="90000"/>
              </a:lnSpc>
              <a:buFont typeface="Arial" pitchFamily="34" charset="0"/>
              <a:buChar char="•"/>
            </a:pPr>
            <a:endParaRPr lang="tr-TR" dirty="0" smtClean="0">
              <a:solidFill>
                <a:schemeClr val="tx2"/>
              </a:solidFill>
            </a:endParaRPr>
          </a:p>
        </p:txBody>
      </p:sp>
      <p:pic>
        <p:nvPicPr>
          <p:cNvPr id="7" name="Picture 4" descr="2"/>
          <p:cNvPicPr>
            <a:picLocks noChangeAspect="1" noChangeArrowheads="1"/>
          </p:cNvPicPr>
          <p:nvPr/>
        </p:nvPicPr>
        <p:blipFill>
          <a:blip r:embed="rId2" cstate="print"/>
          <a:srcRect/>
          <a:stretch>
            <a:fillRect/>
          </a:stretch>
        </p:blipFill>
        <p:spPr bwMode="auto">
          <a:xfrm>
            <a:off x="5436096" y="1196752"/>
            <a:ext cx="3707904" cy="2520280"/>
          </a:xfrm>
          <a:prstGeom prst="rect">
            <a:avLst/>
          </a:prstGeom>
          <a:noFill/>
          <a:ln w="9525">
            <a:noFill/>
            <a:miter lim="800000"/>
            <a:headEnd/>
            <a:tailEnd/>
          </a:ln>
        </p:spPr>
      </p:pic>
      <p:sp>
        <p:nvSpPr>
          <p:cNvPr id="8" name="7 Dikdörtgen"/>
          <p:cNvSpPr/>
          <p:nvPr/>
        </p:nvSpPr>
        <p:spPr>
          <a:xfrm>
            <a:off x="395536" y="2852936"/>
            <a:ext cx="3456384" cy="646331"/>
          </a:xfrm>
          <a:prstGeom prst="rect">
            <a:avLst/>
          </a:prstGeom>
        </p:spPr>
        <p:txBody>
          <a:bodyPr wrap="square">
            <a:spAutoFit/>
          </a:bodyPr>
          <a:lstStyle/>
          <a:p>
            <a:r>
              <a:rPr lang="tr-TR" dirty="0" smtClean="0"/>
              <a:t/>
            </a:r>
            <a:br>
              <a:rPr lang="tr-TR" dirty="0" smtClean="0"/>
            </a:br>
            <a:endParaRPr lang="tr-TR" dirty="0"/>
          </a:p>
        </p:txBody>
      </p:sp>
      <p:sp>
        <p:nvSpPr>
          <p:cNvPr id="9" name="8 Dikdörtgen"/>
          <p:cNvSpPr/>
          <p:nvPr/>
        </p:nvSpPr>
        <p:spPr>
          <a:xfrm>
            <a:off x="899592" y="5229200"/>
            <a:ext cx="6912768" cy="1200329"/>
          </a:xfrm>
          <a:prstGeom prst="rect">
            <a:avLst/>
          </a:prstGeom>
        </p:spPr>
        <p:txBody>
          <a:bodyPr wrap="square">
            <a:spAutoFit/>
          </a:bodyPr>
          <a:lstStyle/>
          <a:p>
            <a:r>
              <a:rPr lang="tr-TR" b="1" u="sng" dirty="0" smtClean="0">
                <a:solidFill>
                  <a:srgbClr val="0070C0"/>
                </a:solidFill>
              </a:rPr>
              <a:t>SONUÇ OLARAK KAYBEDEN AİLEDE ÇOCUK</a:t>
            </a:r>
            <a:r>
              <a:rPr lang="tr-TR" dirty="0" smtClean="0"/>
              <a:t>; </a:t>
            </a:r>
            <a:r>
              <a:rPr lang="tr-TR" b="1" dirty="0" smtClean="0"/>
              <a:t>bencil, sevgi arsızı, kural tanımayan, doyumsuz kişilik yapılarına sahip olabilmektedirler. Bu çocuklar ev hayatı ve sosyal hayatta geçimsiz, sosyal yönleri zayıf ve benmerkezci bir yapıya sahip bir görünüm çizerler.</a:t>
            </a:r>
            <a:endParaRPr lang="tr-T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3-TUTARSIZ</a:t>
            </a:r>
            <a:endParaRPr lang="tr-TR" dirty="0">
              <a:solidFill>
                <a:srgbClr val="FF0000"/>
              </a:solidFill>
            </a:endParaRPr>
          </a:p>
        </p:txBody>
      </p:sp>
      <p:sp>
        <p:nvSpPr>
          <p:cNvPr id="5" name="4 Dikdörtgen"/>
          <p:cNvSpPr/>
          <p:nvPr/>
        </p:nvSpPr>
        <p:spPr>
          <a:xfrm>
            <a:off x="0" y="1196753"/>
            <a:ext cx="9144000" cy="3416320"/>
          </a:xfrm>
          <a:prstGeom prst="rect">
            <a:avLst/>
          </a:prstGeom>
        </p:spPr>
        <p:txBody>
          <a:bodyPr wrap="square" numCol="3">
            <a:spAutoFit/>
          </a:bodyPr>
          <a:lstStyle/>
          <a:p>
            <a:pPr>
              <a:buFont typeface="Arial" pitchFamily="34" charset="0"/>
              <a:buChar char="•"/>
            </a:pPr>
            <a:r>
              <a:rPr lang="tr-TR" dirty="0" smtClean="0"/>
              <a:t>Ne yapacağını şaşırmış, hiçbir şeyden emin değildirler. </a:t>
            </a:r>
          </a:p>
          <a:p>
            <a:pPr>
              <a:buFont typeface="Arial" pitchFamily="34" charset="0"/>
              <a:buChar char="•"/>
            </a:pPr>
            <a:endParaRPr lang="tr-TR" dirty="0" smtClean="0"/>
          </a:p>
          <a:p>
            <a:pPr>
              <a:buFont typeface="Arial" pitchFamily="34" charset="0"/>
              <a:buChar char="•"/>
            </a:pPr>
            <a:r>
              <a:rPr lang="tr-TR" dirty="0" smtClean="0"/>
              <a:t>Çocukları da o derece dengesizdir. (çocuklarımın her istediklerini yapmalarına izin vermeye çalıştım, sonunda dayanılmaz oldular. Değişip otorite kullanmaya karar verdim, bu kez de kendime dayanamadım.) </a:t>
            </a:r>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r>
              <a:rPr lang="tr-TR" dirty="0" smtClean="0"/>
              <a:t>Bu tip ailede genelde kurallar yok anlık çözümler, anlık kavgalar ve anlık mutluluklar vardır. Çocuk için konulan kuralların bazen çok katı bir şekilde uygulandığı, bazen de hiç yokmuş gibi davranıldığı tutumdur. </a:t>
            </a:r>
          </a:p>
          <a:p>
            <a:endParaRPr lang="tr-TR" dirty="0" smtClean="0"/>
          </a:p>
          <a:p>
            <a:endParaRPr lang="tr-TR" dirty="0" smtClean="0"/>
          </a:p>
          <a:p>
            <a:endParaRPr lang="tr-TR" dirty="0" smtClean="0"/>
          </a:p>
          <a:p>
            <a:endParaRPr lang="tr-TR" dirty="0" smtClean="0"/>
          </a:p>
          <a:p>
            <a:endParaRPr lang="tr-TR" dirty="0" smtClean="0"/>
          </a:p>
          <a:p>
            <a:pPr>
              <a:buFont typeface="Arial" pitchFamily="34" charset="0"/>
              <a:buChar char="•"/>
            </a:pPr>
            <a:r>
              <a:rPr lang="tr-TR" dirty="0" smtClean="0"/>
              <a:t>Anne / babanın çocukla ilgili bir konuda ak dediğine, diğeri kara diyebilmekte çocuk hangisine bakacağına, hangisine uyacağına karar verememekte çoğunlukla kararsız kalarak herhangi bir tepki vermemeyi tercih etmektedir.</a:t>
            </a:r>
            <a:endParaRPr lang="tr-TR" dirty="0"/>
          </a:p>
        </p:txBody>
      </p:sp>
      <p:sp>
        <p:nvSpPr>
          <p:cNvPr id="7" name="6 Dikdörtgen"/>
          <p:cNvSpPr/>
          <p:nvPr/>
        </p:nvSpPr>
        <p:spPr>
          <a:xfrm>
            <a:off x="539552" y="4437112"/>
            <a:ext cx="7560840" cy="2031325"/>
          </a:xfrm>
          <a:prstGeom prst="rect">
            <a:avLst/>
          </a:prstGeom>
        </p:spPr>
        <p:txBody>
          <a:bodyPr wrap="square">
            <a:spAutoFit/>
          </a:bodyPr>
          <a:lstStyle/>
          <a:p>
            <a:r>
              <a:rPr lang="tr-TR" b="1" u="sng" dirty="0" smtClean="0">
                <a:solidFill>
                  <a:srgbClr val="0070C0"/>
                </a:solidFill>
              </a:rPr>
              <a:t>SONUÇ OLARAK ARADA BOCALAYAN AİLEDE ÇOCUK</a:t>
            </a:r>
            <a:r>
              <a:rPr lang="tr-TR" dirty="0" smtClean="0"/>
              <a:t>;</a:t>
            </a:r>
            <a:r>
              <a:rPr lang="tr-TR" b="1" dirty="0" smtClean="0"/>
              <a:t>Bu tip ailelerde yetişen çocuklar genellikle kararsız, her türlü etkilenmeye açık, tutarsız, çabuk karar değiştirebilen çocuklardır. Aynı zamanda duygusal açıdan ikircikli bir yapıya sahip olmaları da mümkündür. çocukta güvensizlik, kurallara karşı kayıtsızlık,  çözümün parçası olmayı reddetme,  karakter yapısı meydana gelebilmektedir</a:t>
            </a:r>
          </a:p>
          <a:p>
            <a:endParaRPr lang="tr-TR" b="1" dirty="0"/>
          </a:p>
        </p:txBody>
      </p:sp>
      <p:sp>
        <p:nvSpPr>
          <p:cNvPr id="18434" name="AutoShape 2" descr="data:image/jpeg;base64,/9j/4AAQSkZJRgABAQAAAQABAAD/2wCEAAkGBxATEhQUEBMRFQ8PEBIQFw8SEBMVFxUVFRgWGBUWFBUYKCggGRslGxQUITEhJTUrLi4uGCEzODMsNygtLisBCgoKDg0OGxAQGy4kHyQsLC8uMy0sLCwwLiwsOCwsLCwsLCwsLC83LCw0LCwsLyw0LC0sLCwsLCwsLCwsLCwsLP/AABEIAMIBAwMBIgACEQEDEQH/xAAcAAACAgMBAQAAAAAAAAAAAAAAAwUGAQQHAgj/xABCEAACAQIDAwgJAwMDAwQDAAABAgADEQQSIQUTMQYUM0FRUpKxIjJhcXKBgpGyB0KhFSPBYqLR4fDxNFNjdBYXJP/EABoBAAIDAQEAAAAAAAAAAAAAAAADAQIEBQb/xAAvEQACAQQABAUDAwUBAAAAAAAAAQIDBBESITEyQQUTIlFxYYHBFOHwI5GhsfEG/9oADAMBAAIRAxEAPwDrWGw6ZE9BPUX9q9gnvcp3E8Kz1hvUT4F8hMPGIYzG5p9xPCsN1T7ieETzmmM0tgjY97qn3E8IhuqfcTwieM0M0MBse91T7ieEQ3VPuJ4RPGaGaGA2Pe6p9xPCIbqn3E8InjNDNDAbHvdU+4nhEN1T7ieETxmhmhgNj3uqfcTwiG6p9xPCJ4zQzQwGx73VPuJ4RDdU+4nhE8ZoZoYDY97qn3E8IhuqfcTwieM0M0MBse91T7ieEQ3VPuJ4RPGaGaGA2Pe6p9xPCIbqn3E8InjNDNDAbHvdU+4nhEN1T7ieETxmhmhgNj3uqfcTwiG6p9xPCJ4zQzQwGx73VPuJ4RDdU+4nhE8ZoZoYDY97qn3E8IhuqfcTwieM0M0MBse9zT7ieFZkUE7ieFZ4BjlkMlPJAbToJvW9Ff2/tHdEJ72p0rfT+IhFgTWG9RPgXyEw8zhvUT4F8hMPLoGIaeC09tFNGITIM8ptTlFtN8RjUwtLBvSwDou7qNVWrUzU89lYXUHiBcdktjGUx9k7Tp4jGvheaBMe9NhVq1KuellphCd2q2J4ka9Qg0UTJTC8usI9ChW/u3xNJqoo06NSs6qhy1Cwpg2VWBGY6aTYxvLPA0t1mqM3OKO/pCnSqVDUT/SFB167dQB7JUn5BvRbDnD2rLRwZwj02xVfCFiajVDUV6NzYs73Q6cJN7M5PPSxGEqKtKnRw2BqYY0kqVHyu7K1kLi7LodTr7JHqJyiTq8scEKVKqru6YlGqUxSo1ajlE9diiglQvWTa0W3LXBZKbhqzCvTaqiJhqzPukNmqlAt1S/7joeq85xj9nVcGMDQr1aVI0sPji1bf1qFM76tmFNa6LmLFeKEe3jaS2F2DVxC4XF0cOETmIwZwL4zE4coqO27datP0mBGtm7QeMjLJLvX5XYRTTAapUNekK6ihRq1iKRNhUcIDlW+lzEU+UyocUaz50w+KFALQw1dnS6BrVAAc3xDSV7a3JbEMmHXC0sPQq4eilNMVTxeIV6BzZnQAqd/T7AxGpPCN2lyex+7xyYd6IbaGLV8xqMpFDdhaguFOV2y269GMniRlFow/KXDPhDjEZjhVR6hfduDlQkMchF9MphW5TYRSmaqAKmGbGBrHLuFtd2PUPSFr8Z42VhWGGWjWpUUApmjuaLs9MU7ZQAzBSfR46Sl7P5BYjm+KpYmtTL1MNTwWHqJmOSjSdqi7zQcWKAgdS9cniGUXfY/KTD4lmSkagqIi1DTq0alJjTa4WooqAZlJHESD25y2fD4mvQ3au60MOcPSW+8rV6xYBDrbKLAmw0APsmeSmw3o1TVrUKSVdwKG+XHYrEsy5gxFq2iJcXsLmam3+R74nE4itmRGehh+b1QTnpYigWYNw0XW2nUTI44DKyTmK5UJhkQY7Pv1orVrNhsNiKlGne4JLgHKtw3E30vG4jlbg0rJQLsa1QUnVUp1HulW+V7qLBdNTwFx2yq8oNgbTxQIqNSO9wQolFxmIo06Vf0g9Tdov8AdVtNG4cNQNZbY2wq9Ku1UtTF9m4bCAqSSKlIHMbEC63t77cIcQyiTwPK7CVX3amsrmm9Zd7h61IVET1mpl1Ga1+qa9Dl3gHp7xHqsmanTXLh6xNR6gYqlIWu7ei1wOFtZW9k8lccK9GriGQvSoYqlUqNjMRWaq9VModVqDLTF/2rb56ASDcnKg2bhsK9GhXqYfJmVq9SiFZc1qlGqillcEjqGhMPUGUWFeUuHuq/3Q74epihTNCqH3dM5X9AjNmvpl4nqmdh8pcNimqLQNTNQKiotSjUplS9yos4Gtgf47ZWdlcn9oUnoVXq0q2Iw+zsRht5UdzmrPUz0sxtdkACqW4m3CSHIjZmKw1J0xK0M7uarV6dV3etVcku9TMq2/aBa+gkrIZNJ9vbY59zMLs3OcMcYHIxNt3vDTynW+fS/C0sGG5V4OpTw9VHY0sbVajRO7e7OpcEEWuPUbj2TRbZFX+qDF3TcjZ3NMtznz741L2tbLY8b8eqVzYvJPH0hgqLHDc22bjHrBw9TeVEY1Dci1lIz8Ou/EW1jiGyJzZH6g4arSxNWqlWlTwdV0LGlVIKKyorXyizEsLpqR1yZxvKTDUnqJUch6GFONcBGNqIOXNcCxNxw4yp1OS2LbDbRwpNDdY2vWxNKrnfNnqOjhKi20AyWuL8eE8Yjk5tCu+Jq1+aq+J2S2AVKdSoQr5rgsSuoNybjhcCxteHEMonP/2Hs25AqVCwUOqjD1s1RTf0qQy3dRlbUaaE8JP7O2jTr0kq0WzUqqh1bUXB9h1HuMrOF2FWXE4eqTTyUNl8yYAm+8upuBb1dDr/ABN3kZsuphcFQw9UqalFGVihJXV2bQkA8CJKz3IckWLPPaGIWOSBaLyOEcsSI5ZRjokHtTpW+n8RCG1Olb6fxEIskmsN6ifAvkJh5nDeonwL5CYeXQMQ0U0a0U0YhMhLRTRrRTxkREjxmhmnloCjUOoR7HrCmN1QrZnoOYZ5jcVO4/gaG4qdx/A0NURszOaGaY3FTuP4GhuKncfwNDVBszOaGaY3FTuP4GhuKncfwNDVBszOaGaY3FTuP4GhuKncfwNDVBszOaGaY3FTuP4GhuKncfwNDVBszOaGaY3FTuP4GhuKncfwNDVBszOaGaY3FTuP4GhuKncfwNDVBszOaGaY3FTuP4GhuKncfwNDVBszOaGaY5vU7j+Bp5ykaEEHsItDVBsxgMasUsaspIZEasckSsckSPgOEcsSI5ZRj4kHtTpW+n8RCG1Olb6fxEIskmsN6ifAvkJh5nDeonwL5CYeXQMQ0U0a0U0YhMhLRTxrRTxkREhLS04Do0+BfKVZpacB0afAvlK3HJBR5sfCERjcXTpI1SqypTQXLsbACZTSPhOUbf5b18QzDA1QtJbgZbB2t1m+okHs7l/tGjV9MvVW5zUnF7gcbEC6+USq8W8Ie7aaipPudzhI/YW1qeKopWp3CuPVPFSOIMkI1PPFCWsBCEJJAQhCABCEIAYM57t/au1d/ahk3aGyqhWza6Zrm5/iWrlVtMUKDMTbQ69g65QtmcoSaVSruaivSF1WopGfN0b+7r+Ux3FaSkox+5qo0U4ucvsbGw+XmKSsKWNW+d8pOXIyE8Bbhb/u86dPnuujVKhq18QhrXvZizG/ULjhb7TvGx8RvKFJ+Oekhve+thf+bzRB9jO/c3JWdq9M/wAvISzSs7V6Z/l5Ca7fqfwZ6/SJWNWKWNWPkKiNWOSJWOSJHwHCOWJEcsox8SD2p0rfT+IhDanSt9P4iEWSTWG9RPgXyEw8zhvUT4F8hMPLoGIaKaNaKaMQmQlop41op4yIiQlpacB0afAvlKs0tOA6NPgXylbjkgo82PnOP1mFRqNGmrEU7vVcAccmUAn3ZzOjznH6wOyDDOt7E1abdmoVgP8AaZim2ovBvt0nUSlyOPqSDpxHAeU6ZyYbDbmjWNILXqWQuEvZ10vf9ubS3xASl1MBVFEYjKBSB9bQ8LDUcQCVsD2y+7IwDjCJTNw7LnYdd21t8hYTl3M1qjrOms8GdC2HVDUVtbTMunsJtf5WkhKbsvCEAJTJ3trlgSMvtY9Yvf3y4ib7aq6kM4ORWgoTaRmEJr49ahQ7s2fS33F7E9drzQKHO4AueExTqK3Agys4nH16JAfP6XBHyOCeoGxJHDj75v4CpvCCo3VQcUuGUj/SR1cNDbjwvrExrKT15P6l3BpZJqIxmIyLe1zwA7T/AMdfyj4jG4YVFym46wRxB7RGvOOBRFO5RI1VBvArFmBAOgNjoFHV/M0zSQU2pvdqZVgb8bHX7yY2rsUU8tS7OQTcs3q34ZV4dvt1+Uh1DByrG9gGDdqnt9xBnBuY1ac8yO1bunOGsTnOztgmph6uLLsqoWKUrDVEIzMWP/ek7byHYnA4cte7U82vGxJIP2Ilc2bs+piq9ak4UYJEphzb0qjNcmkp4BbAE9evtl+RAAAoAAAAA0AA4ATr0HKS3l35fByq0VGWq7HqVnavTP8ALyEs0rO1emf5eQm+36n8GSv0iVjViljVj5CojVjkiVjkiR8BwjliRHLKMfEg9qdK30/iIQ2p0rfT+IhFkk1hvUT4F8hMPM4b1E+BfITDy6BiGimjWimjEJkJaKeNaKeMiIkJaWnAdGnwL5SrNLTgOjT4F8pW45IKPNj5xn9WuUbu64ZqOQUKjOXzhs2hC2twFjex1nZpSuWvICnjX3qVN3WyhTdcytbgSON5jkm+RsptJ5ZROSO1FrU9y+UKi01FtC1iWF1Ohtk8vncq9Xd0nYAsUQkDUkkDQfM2Erez+Ry4SquWoHem9qjBdMuUkhD7CUuONieyWzDqKzmgpXoxUuWNipNtMo6iO2cq5tJKrFRWU1k30buLg3Ls8EtyLw683StlAq4lFqOb3bUXAZvZfhwHDqlgmrs3ApRprTQWVBbQW46k/cmbU6sVhYOfN5k3nIQhCWKlU5WXFVSL3CDLpdSbm9xxJ4cP8x2wcGTd2ZwUsnokrmc+kzEdY9IWHDU8bC1jZAeIBHYZGbT2a7Xai5SoNQOomwHH9twFF9eHviVRXmbsvKo9NUbrGovdYe30T/wT9p5OOUesHX2lSR82W4E0cHtJSuWuSKlOxYMLG4NwbD3e4+2esJjV1Nx6LuDrxRnJVx7P+s0aMUppm7iqoNJ2UBxkY24hrA6SiYLCMiohObdrkBFzdQTkB7Tawln2njQKbONGVC41K3uuZbldbHh8pV9i7eWhhRWroWxRW6i3o5CbKQ3Cx01HHSZLu3dVJN4Xc02tbWTSWXyXyWnk3TZN6jixLiqvtVgBw9hUycnH05XYtsQK1wOrdj1cl/V/6zrWDxAqIrr6rqrj3EXhb1YSWsOxovrOtbtSq49XsNMrW1emf5eQlmlZ2r0z/LyE6Fv1P4OVX6RKxqxSxqx8hURqxyRKxyRI+A4RyxIjllGPiQe1Olb6fxEIbU6Vvp/EQiySaw3qJ8C+QmHmcN6ifAvkJh5dAxDRTRrRTRiEyEtFPGtFPGRESEtLTgOjT4F8pVmlpwHRp8C+UrcckFHmx8i+UWPqUqJNJc1VvRUWvY9bH2Af4kpKxyqremq56alUzelizh29IkaEesPR65mUHP0p4NDqql62s47e5RhtDHJ0lOpUIcPcesT1g9RBBmdj1sfzgVyKqKgLNdRbdrqwYDjcD3yXwG0XQMhrAtdTmO0adUKDf13y5gOwTP8AUEc2aph6p4Wbf1jrp6KAAExU1VgvKlPh8ccfJ1belRuM3MKSTefdpPlnBfcTigEDA6NqD7LFifCDIza20alIWBAIUMzHvG9hrwXS3zETs/aNJKK03OarQXLu2Zc+WxVWcAm3okA+2/XI1q5xwK6Xe4yIwBVFYjMSeJzC2v8AzCsp+XmJzaevmazZYthY41VOY3ZSNbWuDqNPvJOQOGppgcM9SswsgBJ9g0RQQNTc2+fznO9u/qNjK3/ojSp0QNSyqXPbcMSFHs198vQpzlFLuUqzhB57HYoTieyuU+0gczYugCNctSkGU8e7rrb2TqPJPb3O6OcqFdWKMAbrcdak6298ZKnKPFopCrGbwiTxeDp1BaooPYeBHuYaj5St1uTiOb4bE2YE24MQey6kae+8sW1KhWjUZfWWm5HvsbSqJ6Nmsc6D0SRZhbgCfl7pnqXTotY7miFuqqb9iB5X4GvQoqlesjLVbKLs1giXbXQaBmWwJt1SFqbYOIo4fDU9RTbKKhUKXzN6AA6lGYgdvGWj9QqdTEtQ3NKs6rTdmApMbZ8uUkW7F8+yVnktsxnxKFg6rRYVXIGqhDfUH2gCZ7mrOc/Lxz7nc8OtqNKh+pclmKbx9eODo2yOTNCjRymxcobvwJPWfd7JIclyDhaWX1bMF+EMwX+LSE5Rtmo193VGuHd9GJd7C5zD9q2PAaayZ5IpbBYcf/Ah+4v/AJmvGslFLhg4jbqwdaTy3L98kvKztXpn+XkJZpWdq9M/y8hNNv1P4MlfpErGrFLGrHyFRGrHJErHJEj4DhHLEiOWUY+JB7U6Vvp/EQhtTpW+n8RCLJJrDeonwL5CYeZw3qJ8C+QmHl0DENFNGtFNGITIS0U8a0U8ZERIS0tOA6NPgXylWaWnAdGnwL5StxyQUebHyk8tFpb29bC1qwFNBvKbsoW5bQ2l2lT5ZU3zKy4k0M1Mrb0rPY3scvD1v5i6EsTX7/gLtZpP9vzwKNiWpiorUcDUoILqa1bM2ZiRbKanoA2DdvGPrbTVTmujEAC5cspOtxfMinq4Cw7ZqcpkG6NRsXUrvmRf7lF2RCeuzk+l1Cw7ZFYLCCqygkZ3IUM9O7G5sAKY0prc8TL1qMZzcs/z78R1p4rKjbxpxiub7Z/1w/yb2zMXWr1a9X0VDUBSUKAqqLrlGmg4G86RyK5PnDB3Ym9YLZO71uR2ZmN7TY2VySw2HYGmGygH0CRlJNtT1nh1ywQrV1JaRWEZ6NCSm6lR+pkPyvw5qYPEKpAc0Xyk9+xyf7rTkHJfkpTsq1yxqVaCVCpFhTcm5Vuo2sR9R4TueIoq6lWF1biJzsYM0i2Y5SGZbgXJ7Rr7pzLqrOEVqzrWlGnUb37Fc2lycWoKgRitVVUrZRkZiPSBt22U6cCb21li/RBqwwtVKyMtqq1kZltmSqvV26ofvFpTsxNhl9xuT3fb/wCZeNgbPFJbhlbOFsUFhYXtbt4mLtbidRtN5Re9tqVLGnMk6iBgQeDAgj2HjK9W5O5QSr+ioY5Mhue0GxsTa/ASxwmyUIy5oxxnKPJkNgtt02qOhGUhrA9RFv4nrGZ8909YXU6C9rgqw7R1H5dkpf6nbSqJXprSsCtLOTbjdja546BertMrX/5xjioFgQBozG59+ov9zIdekm03yNEPDbupFShHKfFHR+V2Lp0sFUuEWrWpZLAW1bQ6cbazx+nW1lq4Vad/7mH9Aj/Tc5D9tPlOV4/alasQazXtwUXtf/mdj5HbOo0sNTNEdMiVGc8WJF9fde1omM3UqbR6Vw+TbcWitLRQqr+pJ5wuy5cSdlZ2r0z/AC8hLNKztXpn+XkJ0LfqfwcKv0iVjViljVj5CojVjkiVjkiR8BwjliRHLKMfEg9qdK30/iIQ2p0rfT+IhFkk1hvUT4F8hMPM4b1E+BfITDy6BiGimjWimjEJkJaKeNaKeMiIkJaWjAdGnwL5SrtLTgOjT4F8pW45IKPNj5z/AJbbQpnGYem2tNMyMLm2eoAUBsD3V6v3ToE49y9w29xtVVvmJp07D9xyLqR268ZjlWjS9UjT+mncLSOPrn2NvbeJpVClEMcoYtu1sg4HqSx+bATGCFOiVKgKEdXNuvKQ2p6+E18TyZFKjmpvu6ii7HLmJ09XN1D/AD/GrRwAveo7OeNmIt9h5Slx4tb016csyUvA7qvNNySSx/MHaFN5mamyquajSY8WpI33UGbcYnlZNjWHgrfKzbq0lNJDetUXWxF0U3ueI1IBt95UcbQamiNTtmZlLGxPDS2t+sDj2DWwkpynwVRa71COJGU6aqbH0QeLBlAt1iUOtj6jv6xFNGOReK2HA2YewcdRpOHVlVrXEljhHKX8+p3rG0VSmtHx5skKuOrPVsdQi5iGGYXtpcLawuRqO2dB5IY03NNjcFc62UqoIIDBQdSNQb9t5yiniGFQsbesLtw0zA39Hhw6p0LknVArp2vnXgwv6JNyW9Jj6PuETFSoXVP68GaPErVRovhyX/S/QhCejPMHL/1fw5WpQqjg6PTJA7pBAPvDH7Tn6VdNLHj+72zrv6r0AcCWPGlWpsPqJQj/AHfxOKipraMVtTqw9SO34fd1acFq/p+TeW97n/v5TunIq/McPf8A9ofa5tOFIxneuSQ//iw3/wBemfuolqkIwioxWEI8RnKeHJ5ZLSs7V6Z/l5CWaVnavTP8vISbfqfwcWv0iVjViljVj5CojVjkiVjkiR8BwjliRHLKMfEg9qdK30/iIQ2p0rfT+IhFkk1hvUT4F8hMPM4b1E+BfITDy6BiGimjWimjEJkJaKeNaKeMiIkJaWnAdGnwL5SrlZaMD0afAvlK3D4ImjzY8zkPK2o9PHVnS2ZaisLi40VeI7J16c35b7NqGs7hSaZK+l2HKuhnH8QbVLK9zseG6+bh90yGflAzplZPWWzEuTrYC6j3i+vaYrDkmIXDXPAD3f8AmTuyNklrX0BIFyCSdeoTz857tJHdUYUItnQtirbD0R2UaY+yib018APQA7uZPCSP8TYnrYrCSPJt5eTy40PtnBAoBI42Nr/5neMU1kY9isfsDOGvhzoASCRxv/iKrLkei/8APy1dR/H5NaoujW7JeOSRO9ovUGVWtZmJuzFSFABJNteJ+3EyqLgLZlJJ4jrH8cJeP0+wjNd3YncsQq+1sxJJ+o29w7BMkrdTqRb7M2+M1c2+V8f3L3CEJ0Tx5Uf1T/8AQP7atL8pw0j0jO6/qbTvgH/0vTb/AHAf5nDmGp9tproP0nSs+j7j6b8J3P8AT/E58BR7UDU/AxA/i04ZSXj7BedZ/SXE3oVk7lYMPc6j/KmRXXpJvI5hkvkrO1emf5eQlmlb2qv91vl5CUt+o41bpNdY1YpY1Y+QqI1Y5IlY5IkfAcI5YkRyyjHxIPanSt9P4iENqdK30/iIRZJNYb1E+BfITDzOG9RPgXyEw8ugYhopo1ooiMQmQlp5yx+SGSWyK1EZZYcJ6ifCPKQuSbdPGuAAAtgAOuUnmRaCwSsjNp7HSvfOWAvcZTbWwBv9hDn79i/Yw/qD9i/YxE6O8dZLKHRqOD2jwZWm5LVUf0FVlv62bq9t/wDiWXZOzjTF2sX9g4fM6mH9QfsX7GH9QfsX7GZaPhtOlPeJorXtSrHWRJiEjOfv2L9jDn79i/YzbozLkkK1MMpU8GBX7i0rdXkbRLBgzAA3ykA/K8lP6g/Yv2MP6g/Yv2Mh02+Y2lcVKWdHjJVsdyQrbxjTKlGOa5NtTxFvfLByW2K2GRs5Bao17DgB1fPjNn+oP2L9jD+oP2L9jI8rjkdVv6tWn5cuXx7EnCRnP37F+xhz9+xf5ltGZMmOU+C32FrU+9TNvevpD+QJx3BckcTWDgLlemfUYEFtCbL7fQnY+fv2L9jMHGtp6K6ajQ6dX+TLwcorgOpXDpppHJNg8kcVUqFWpuq5XG8YEKDY24+2dJ5IcmDgy/8AcDioFGgI1Umx/kyT/qD9i/Yw/qD9i/YyZuci1W6lUWOxJyB2kv8Acb5eQm3z9+xfsZq1iWJJ4mVgmmZZcUauWAEfkhkjci9TysckXljElS8RwjliRHLKMfEg9qdK30/iIQ2p0rfT+IhFkk1hvUT4F8hMPM4b1E+BfITJSXBoQVmMk2MkMktkrqa+SGSbGSGSGQ0NfJDJNjJDJDIaGvkhkmxkhkhkNDXyQyTYyQyQyGhr5IZJsZIZIZDQ18kMk2MkMkMhoa+SGSbGSGSGQ0NfJDJNjJDJDIaGvkhkmxkhkhkNDXyQyTYyQyQyGhr5IZJsZIZIZDQ18kMk2MkMkMhoa+SGWbGSGSGQ0FCOWYyT0okMslggtqdK30/iIQ2p0rfT+IhFgKoYmplX039Vf3HsjOc1O+/iMISSA5zU77+Iw5zU77+IwhAgOc1O+/iMOc1O+/iMIQAOc1O+/iMOc1O+/iMIQAOc1O+/iMOc1O+/iMIQAOc1O+/iMOc1O+/iMIQAOc1O+/iMOc1O+/iMIQAOc1O+/iMOc1O+/iMIQAOc1O+/iMOc1O+/iMIQAOc1O+/iMOc1O+/iMIQAOc1O+/iMOc1O+/iMIQAOc1O+/iMOc1O+/iMIQAOc1O+/iMOc1O+/iMIQAOc1O+/iMOc1O+/iMIQAOc1O+/iMOc1O+/iMIQAOc1O+/iMDianffxGEIARWNrvnPpN1fuPYIQhI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8436" name="AutoShape 4" descr="data:image/jpeg;base64,/9j/4AAQSkZJRgABAQAAAQABAAD/2wCEAAkGBxATEhQUEBMRFQ8PEBIQFw8SEBMVFxUVFRgWGBUWFBUYKCggGRslGxQUITEhJTUrLi4uGCEzODMsNygtLisBCgoKDg0OGxAQGy4kHyQsLC8uMy0sLCwwLiwsOCwsLCwsLCwsLC83LCw0LCwsLyw0LC0sLCwsLCwsLCwsLCwsLP/AABEIAMIBAwMBIgACEQEDEQH/xAAcAAACAgMBAQAAAAAAAAAAAAAAAwUGAQQHAgj/xABCEAACAQIDAwgJAwMDAwQDAAABAgADEQQSIQUTMQYUM0FRUpKxIjJhcXKBgpGyB0KhFSPBYqLR4fDxNFNjdBYXJP/EABoBAAIDAQEAAAAAAAAAAAAAAAADAQIEBQb/xAAvEQACAQQABAUDAwUBAAAAAAAAAQIDBBESITEyQQUTIlFxYYHBFOHwI5GhsfEG/9oADAMBAAIRAxEAPwDrWGw6ZE9BPUX9q9gnvcp3E8Kz1hvUT4F8hMPGIYzG5p9xPCsN1T7ieETzmmM0tgjY97qn3E8IhuqfcTwieM0M0MBse91T7ieEQ3VPuJ4RPGaGaGA2Pe6p9xPCIbqn3E8InjNDNDAbHvdU+4nhEN1T7ieETxmhmhgNj3uqfcTwiG6p9xPCJ4zQzQwGx73VPuJ4RDdU+4nhE8ZoZoYDY97qn3E8IhuqfcTwieM0M0MBse91T7ieEQ3VPuJ4RPGaGaGA2Pe6p9xPCIbqn3E8InjNDNDAbHvdU+4nhEN1T7ieETxmhmhgNj3uqfcTwiG6p9xPCJ4zQzQwGx73VPuJ4RDdU+4nhE8ZoZoYDY97qn3E8IhuqfcTwieM0M0MBse9zT7ieFZkUE7ieFZ4BjlkMlPJAbToJvW9Ff2/tHdEJ72p0rfT+IhFgTWG9RPgXyEw8zhvUT4F8hMPLoGIaeC09tFNGITIM8ptTlFtN8RjUwtLBvSwDou7qNVWrUzU89lYXUHiBcdktjGUx9k7Tp4jGvheaBMe9NhVq1KuellphCd2q2J4ka9Qg0UTJTC8usI9ChW/u3xNJqoo06NSs6qhy1Cwpg2VWBGY6aTYxvLPA0t1mqM3OKO/pCnSqVDUT/SFB167dQB7JUn5BvRbDnD2rLRwZwj02xVfCFiajVDUV6NzYs73Q6cJN7M5PPSxGEqKtKnRw2BqYY0kqVHyu7K1kLi7LodTr7JHqJyiTq8scEKVKqru6YlGqUxSo1ajlE9diiglQvWTa0W3LXBZKbhqzCvTaqiJhqzPukNmqlAt1S/7joeq85xj9nVcGMDQr1aVI0sPji1bf1qFM76tmFNa6LmLFeKEe3jaS2F2DVxC4XF0cOETmIwZwL4zE4coqO27datP0mBGtm7QeMjLJLvX5XYRTTAapUNekK6ihRq1iKRNhUcIDlW+lzEU+UyocUaz50w+KFALQw1dnS6BrVAAc3xDSV7a3JbEMmHXC0sPQq4eilNMVTxeIV6BzZnQAqd/T7AxGpPCN2lyex+7xyYd6IbaGLV8xqMpFDdhaguFOV2y269GMniRlFow/KXDPhDjEZjhVR6hfduDlQkMchF9MphW5TYRSmaqAKmGbGBrHLuFtd2PUPSFr8Z42VhWGGWjWpUUApmjuaLs9MU7ZQAzBSfR46Sl7P5BYjm+KpYmtTL1MNTwWHqJmOSjSdqi7zQcWKAgdS9cniGUXfY/KTD4lmSkagqIi1DTq0alJjTa4WooqAZlJHESD25y2fD4mvQ3au60MOcPSW+8rV6xYBDrbKLAmw0APsmeSmw3o1TVrUKSVdwKG+XHYrEsy5gxFq2iJcXsLmam3+R74nE4itmRGehh+b1QTnpYigWYNw0XW2nUTI44DKyTmK5UJhkQY7Pv1orVrNhsNiKlGne4JLgHKtw3E30vG4jlbg0rJQLsa1QUnVUp1HulW+V7qLBdNTwFx2yq8oNgbTxQIqNSO9wQolFxmIo06Vf0g9Tdov8AdVtNG4cNQNZbY2wq9Ku1UtTF9m4bCAqSSKlIHMbEC63t77cIcQyiTwPK7CVX3amsrmm9Zd7h61IVET1mpl1Ga1+qa9Dl3gHp7xHqsmanTXLh6xNR6gYqlIWu7ei1wOFtZW9k8lccK9GriGQvSoYqlUqNjMRWaq9VModVqDLTF/2rb56ASDcnKg2bhsK9GhXqYfJmVq9SiFZc1qlGqillcEjqGhMPUGUWFeUuHuq/3Q74epihTNCqH3dM5X9AjNmvpl4nqmdh8pcNimqLQNTNQKiotSjUplS9yos4Gtgf47ZWdlcn9oUnoVXq0q2Iw+zsRht5UdzmrPUz0sxtdkACqW4m3CSHIjZmKw1J0xK0M7uarV6dV3etVcku9TMq2/aBa+gkrIZNJ9vbY59zMLs3OcMcYHIxNt3vDTynW+fS/C0sGG5V4OpTw9VHY0sbVajRO7e7OpcEEWuPUbj2TRbZFX+qDF3TcjZ3NMtznz741L2tbLY8b8eqVzYvJPH0hgqLHDc22bjHrBw9TeVEY1Dci1lIz8Ou/EW1jiGyJzZH6g4arSxNWqlWlTwdV0LGlVIKKyorXyizEsLpqR1yZxvKTDUnqJUch6GFONcBGNqIOXNcCxNxw4yp1OS2LbDbRwpNDdY2vWxNKrnfNnqOjhKi20AyWuL8eE8Yjk5tCu+Jq1+aq+J2S2AVKdSoQr5rgsSuoNybjhcCxteHEMonP/2Hs25AqVCwUOqjD1s1RTf0qQy3dRlbUaaE8JP7O2jTr0kq0WzUqqh1bUXB9h1HuMrOF2FWXE4eqTTyUNl8yYAm+8upuBb1dDr/ABN3kZsuphcFQw9UqalFGVihJXV2bQkA8CJKz3IckWLPPaGIWOSBaLyOEcsSI5ZRjokHtTpW+n8RCG1Olb6fxEIskmsN6ifAvkJh5nDeonwL5CYeXQMQ0U0a0U0YhMhLRTRrRTxkREjxmhmnloCjUOoR7HrCmN1QrZnoOYZ5jcVO4/gaG4qdx/A0NURszOaGaY3FTuP4GhuKncfwNDVBszOaGaY3FTuP4GhuKncfwNDVBszOaGaY3FTuP4GhuKncfwNDVBszOaGaY3FTuP4GhuKncfwNDVBszOaGaY3FTuP4GhuKncfwNDVBszOaGaY3FTuP4GhuKncfwNDVBszOaGaY3FTuP4GhuKncfwNDVBszOaGaY5vU7j+Bp5ykaEEHsItDVBsxgMasUsaspIZEasckSsckSPgOEcsSI5ZRj4kHtTpW+n8RCG1Olb6fxEIskmsN6ifAvkJh5nDeonwL5CYeXQMQ0U0a0U0YhMhLRTxrRTxkREhLS04Do0+BfKVZpacB0afAvlK3HJBR5sfCERjcXTpI1SqypTQXLsbACZTSPhOUbf5b18QzDA1QtJbgZbB2t1m+okHs7l/tGjV9MvVW5zUnF7gcbEC6+USq8W8Ie7aaipPudzhI/YW1qeKopWp3CuPVPFSOIMkI1PPFCWsBCEJJAQhCABCEIAYM57t/au1d/ahk3aGyqhWza6Zrm5/iWrlVtMUKDMTbQ69g65QtmcoSaVSruaivSF1WopGfN0b+7r+Ux3FaSkox+5qo0U4ucvsbGw+XmKSsKWNW+d8pOXIyE8Bbhb/u86dPnuujVKhq18QhrXvZizG/ULjhb7TvGx8RvKFJ+Oekhve+thf+bzRB9jO/c3JWdq9M/wAvISzSs7V6Z/l5Ca7fqfwZ6/SJWNWKWNWPkKiNWOSJWOSJHwHCOWJEcsox8SD2p0rfT+IhDanSt9P4iEWSTWG9RPgXyEw8zhvUT4F8hMPLoGIaKaNaKaMQmQlop41op4yIiQlpacB0afAvlKs0tOA6NPgXylbjkgo82PnOP1mFRqNGmrEU7vVcAccmUAn3ZzOjznH6wOyDDOt7E1abdmoVgP8AaZim2ovBvt0nUSlyOPqSDpxHAeU6ZyYbDbmjWNILXqWQuEvZ10vf9ubS3xASl1MBVFEYjKBSB9bQ8LDUcQCVsD2y+7IwDjCJTNw7LnYdd21t8hYTl3M1qjrOms8GdC2HVDUVtbTMunsJtf5WkhKbsvCEAJTJ3trlgSMvtY9Yvf3y4ib7aq6kM4ORWgoTaRmEJr49ahQ7s2fS33F7E9drzQKHO4AueExTqK3Agys4nH16JAfP6XBHyOCeoGxJHDj75v4CpvCCo3VQcUuGUj/SR1cNDbjwvrExrKT15P6l3BpZJqIxmIyLe1zwA7T/AMdfyj4jG4YVFym46wRxB7RGvOOBRFO5RI1VBvArFmBAOgNjoFHV/M0zSQU2pvdqZVgb8bHX7yY2rsUU8tS7OQTcs3q34ZV4dvt1+Uh1DByrG9gGDdqnt9xBnBuY1ac8yO1bunOGsTnOztgmph6uLLsqoWKUrDVEIzMWP/ek7byHYnA4cte7U82vGxJIP2Ilc2bs+piq9ak4UYJEphzb0qjNcmkp4BbAE9evtl+RAAAoAAAAA0AA4ATr0HKS3l35fByq0VGWq7HqVnavTP8ALyEs0rO1emf5eQm+36n8GSv0iVjViljVj5CojVjkiVjkiR8BwjliRHLKMfEg9qdK30/iIQ2p0rfT+IhFkk1hvUT4F8hMPM4b1E+BfITDy6BiGimjWimjEJkJaKeNaKeMiIkJaWnAdGnwL5SrNLTgOjT4F8pW45IKPNj5xn9WuUbu64ZqOQUKjOXzhs2hC2twFjex1nZpSuWvICnjX3qVN3WyhTdcytbgSON5jkm+RsptJ5ZROSO1FrU9y+UKi01FtC1iWF1Ohtk8vncq9Xd0nYAsUQkDUkkDQfM2Erez+Ry4SquWoHem9qjBdMuUkhD7CUuONieyWzDqKzmgpXoxUuWNipNtMo6iO2cq5tJKrFRWU1k30buLg3Ls8EtyLw683StlAq4lFqOb3bUXAZvZfhwHDqlgmrs3ApRprTQWVBbQW46k/cmbU6sVhYOfN5k3nIQhCWKlU5WXFVSL3CDLpdSbm9xxJ4cP8x2wcGTd2ZwUsnokrmc+kzEdY9IWHDU8bC1jZAeIBHYZGbT2a7Xai5SoNQOomwHH9twFF9eHviVRXmbsvKo9NUbrGovdYe30T/wT9p5OOUesHX2lSR82W4E0cHtJSuWuSKlOxYMLG4NwbD3e4+2esJjV1Nx6LuDrxRnJVx7P+s0aMUppm7iqoNJ2UBxkY24hrA6SiYLCMiohObdrkBFzdQTkB7Tawln2njQKbONGVC41K3uuZbldbHh8pV9i7eWhhRWroWxRW6i3o5CbKQ3Cx01HHSZLu3dVJN4Xc02tbWTSWXyXyWnk3TZN6jixLiqvtVgBw9hUycnH05XYtsQK1wOrdj1cl/V/6zrWDxAqIrr6rqrj3EXhb1YSWsOxovrOtbtSq49XsNMrW1emf5eQlmlZ2r0z/LyE6Fv1P4OVX6RKxqxSxqx8hURqxyRKxyRI+A4RyxIjllGPiQe1Olb6fxEIbU6Vvp/EQiySaw3qJ8C+QmHmcN6ifAvkJh5dAxDRTRrRTRiEyEtFPGtFPGRESEtLTgOjT4F8pVmlpwHRp8C+UrcckFHmx8i+UWPqUqJNJc1VvRUWvY9bH2Af4kpKxyqremq56alUzelizh29IkaEesPR65mUHP0p4NDqql62s47e5RhtDHJ0lOpUIcPcesT1g9RBBmdj1sfzgVyKqKgLNdRbdrqwYDjcD3yXwG0XQMhrAtdTmO0adUKDf13y5gOwTP8AUEc2aph6p4Wbf1jrp6KAAExU1VgvKlPh8ccfJ1belRuM3MKSTefdpPlnBfcTigEDA6NqD7LFifCDIza20alIWBAIUMzHvG9hrwXS3zETs/aNJKK03OarQXLu2Zc+WxVWcAm3okA+2/XI1q5xwK6Xe4yIwBVFYjMSeJzC2v8AzCsp+XmJzaevmazZYthY41VOY3ZSNbWuDqNPvJOQOGppgcM9SswsgBJ9g0RQQNTc2+fznO9u/qNjK3/ojSp0QNSyqXPbcMSFHs198vQpzlFLuUqzhB57HYoTieyuU+0gczYugCNctSkGU8e7rrb2TqPJPb3O6OcqFdWKMAbrcdak6298ZKnKPFopCrGbwiTxeDp1BaooPYeBHuYaj5St1uTiOb4bE2YE24MQey6kae+8sW1KhWjUZfWWm5HvsbSqJ6Nmsc6D0SRZhbgCfl7pnqXTotY7miFuqqb9iB5X4GvQoqlesjLVbKLs1giXbXQaBmWwJt1SFqbYOIo4fDU9RTbKKhUKXzN6AA6lGYgdvGWj9QqdTEtQ3NKs6rTdmApMbZ8uUkW7F8+yVnktsxnxKFg6rRYVXIGqhDfUH2gCZ7mrOc/Lxz7nc8OtqNKh+pclmKbx9eODo2yOTNCjRymxcobvwJPWfd7JIclyDhaWX1bMF+EMwX+LSE5Rtmo193VGuHd9GJd7C5zD9q2PAaayZ5IpbBYcf/Ah+4v/AJmvGslFLhg4jbqwdaTy3L98kvKztXpn+XkJZpWdq9M/y8hNNv1P4MlfpErGrFLGrHyFRGrHJErHJEj4DhHLEiOWUY+JB7U6Vvp/EQhtTpW+n8RCLJJrDeonwL5CYeZw3qJ8C+QmHl0DENFNGtFNGITIS0U8a0U8ZERIS0tOA6NPgXylWaWnAdGnwL5StxyQUebHyk8tFpb29bC1qwFNBvKbsoW5bQ2l2lT5ZU3zKy4k0M1Mrb0rPY3scvD1v5i6EsTX7/gLtZpP9vzwKNiWpiorUcDUoILqa1bM2ZiRbKanoA2DdvGPrbTVTmujEAC5cspOtxfMinq4Cw7ZqcpkG6NRsXUrvmRf7lF2RCeuzk+l1Cw7ZFYLCCqygkZ3IUM9O7G5sAKY0prc8TL1qMZzcs/z78R1p4rKjbxpxiub7Z/1w/yb2zMXWr1a9X0VDUBSUKAqqLrlGmg4G86RyK5PnDB3Ym9YLZO71uR2ZmN7TY2VySw2HYGmGygH0CRlJNtT1nh1ywQrV1JaRWEZ6NCSm6lR+pkPyvw5qYPEKpAc0Xyk9+xyf7rTkHJfkpTsq1yxqVaCVCpFhTcm5Vuo2sR9R4TueIoq6lWF1biJzsYM0i2Y5SGZbgXJ7Rr7pzLqrOEVqzrWlGnUb37Fc2lycWoKgRitVVUrZRkZiPSBt22U6cCb21li/RBqwwtVKyMtqq1kZltmSqvV26ofvFpTsxNhl9xuT3fb/wCZeNgbPFJbhlbOFsUFhYXtbt4mLtbidRtN5Re9tqVLGnMk6iBgQeDAgj2HjK9W5O5QSr+ioY5Mhue0GxsTa/ASxwmyUIy5oxxnKPJkNgtt02qOhGUhrA9RFv4nrGZ8909YXU6C9rgqw7R1H5dkpf6nbSqJXprSsCtLOTbjdja546BertMrX/5xjioFgQBozG59+ov9zIdekm03yNEPDbupFShHKfFHR+V2Lp0sFUuEWrWpZLAW1bQ6cbazx+nW1lq4Vad/7mH9Aj/Tc5D9tPlOV4/alasQazXtwUXtf/mdj5HbOo0sNTNEdMiVGc8WJF9fde1omM3UqbR6Vw+TbcWitLRQqr+pJ5wuy5cSdlZ2r0z/AC8hLNKztXpn+XkJ0LfqfwcKv0iVjViljVj5CojVjkiVjkiR8BwjliRHLKMfEg9qdK30/iIQ2p0rfT+IhFkk1hvUT4F8hMPM4b1E+BfITDy6BiGimjWimjEJkJaKeNaKeMiIkJaWjAdGnwL5SrtLTgOjT4F8pW45IKPNj5z/AJbbQpnGYem2tNMyMLm2eoAUBsD3V6v3ToE49y9w29xtVVvmJp07D9xyLqR268ZjlWjS9UjT+mncLSOPrn2NvbeJpVClEMcoYtu1sg4HqSx+bATGCFOiVKgKEdXNuvKQ2p6+E18TyZFKjmpvu6ii7HLmJ09XN1D/AD/GrRwAveo7OeNmIt9h5Slx4tb016csyUvA7qvNNySSx/MHaFN5mamyquajSY8WpI33UGbcYnlZNjWHgrfKzbq0lNJDetUXWxF0U3ueI1IBt95UcbQamiNTtmZlLGxPDS2t+sDj2DWwkpynwVRa71COJGU6aqbH0QeLBlAt1iUOtj6jv6xFNGOReK2HA2YewcdRpOHVlVrXEljhHKX8+p3rG0VSmtHx5skKuOrPVsdQi5iGGYXtpcLawuRqO2dB5IY03NNjcFc62UqoIIDBQdSNQb9t5yiniGFQsbesLtw0zA39Hhw6p0LknVArp2vnXgwv6JNyW9Jj6PuETFSoXVP68GaPErVRovhyX/S/QhCejPMHL/1fw5WpQqjg6PTJA7pBAPvDH7Tn6VdNLHj+72zrv6r0AcCWPGlWpsPqJQj/AHfxOKipraMVtTqw9SO34fd1acFq/p+TeW97n/v5TunIq/McPf8A9ofa5tOFIxneuSQ//iw3/wBemfuolqkIwioxWEI8RnKeHJ5ZLSs7V6Z/l5CWaVnavTP8vISbfqfwcWv0iVjViljVj5CojVjkiVjkiR8BwjliRHLKMfEg9qdK30/iIQ2p0rfT+IhFkk1hvUT4F8hMPM4b1E+BfITDy6BiGimjWimjEJkJaKeNaKeMiIkJaWnAdGnwL5SrlZaMD0afAvlK3D4ImjzY8zkPK2o9PHVnS2ZaisLi40VeI7J16c35b7NqGs7hSaZK+l2HKuhnH8QbVLK9zseG6+bh90yGflAzplZPWWzEuTrYC6j3i+vaYrDkmIXDXPAD3f8AmTuyNklrX0BIFyCSdeoTz857tJHdUYUItnQtirbD0R2UaY+yib018APQA7uZPCSP8TYnrYrCSPJt5eTy40PtnBAoBI42Nr/5neMU1kY9isfsDOGvhzoASCRxv/iKrLkei/8APy1dR/H5NaoujW7JeOSRO9ovUGVWtZmJuzFSFABJNteJ+3EyqLgLZlJJ4jrH8cJeP0+wjNd3YncsQq+1sxJJ+o29w7BMkrdTqRb7M2+M1c2+V8f3L3CEJ0Tx5Uf1T/8AQP7atL8pw0j0jO6/qbTvgH/0vTb/AHAf5nDmGp9tproP0nSs+j7j6b8J3P8AT/E58BR7UDU/AxA/i04ZSXj7BedZ/SXE3oVk7lYMPc6j/KmRXXpJvI5hkvkrO1emf5eQlmlb2qv91vl5CUt+o41bpNdY1YpY1Y+QqI1Y5IlY5IkfAcI5YkRyyjHxIPanSt9P4iENqdK30/iIRZJNYb1E+BfITDzOG9RPgXyEw8ugYhopo1ooiMQmQlp5yx+SGSWyK1EZZYcJ6ifCPKQuSbdPGuAAAtgAOuUnmRaCwSsjNp7HSvfOWAvcZTbWwBv9hDn79i/Yw/qD9i/YxE6O8dZLKHRqOD2jwZWm5LVUf0FVlv62bq9t/wDiWXZOzjTF2sX9g4fM6mH9QfsX7GH9QfsX7GZaPhtOlPeJorXtSrHWRJiEjOfv2L9jDn79i/YzbozLkkK1MMpU8GBX7i0rdXkbRLBgzAA3ykA/K8lP6g/Yv2MP6g/Yv2Mh02+Y2lcVKWdHjJVsdyQrbxjTKlGOa5NtTxFvfLByW2K2GRs5Bao17DgB1fPjNn+oP2L9jD+oP2L9jI8rjkdVv6tWn5cuXx7EnCRnP37F+xhz9+xf5ltGZMmOU+C32FrU+9TNvevpD+QJx3BckcTWDgLlemfUYEFtCbL7fQnY+fv2L9jMHGtp6K6ajQ6dX+TLwcorgOpXDpppHJNg8kcVUqFWpuq5XG8YEKDY24+2dJ5IcmDgy/8AcDioFGgI1Umx/kyT/qD9i/Yw/qD9i/YyZuci1W6lUWOxJyB2kv8Acb5eQm3z9+xfsZq1iWJJ4mVgmmZZcUauWAEfkhkjci9TysckXljElS8RwjliRHLKMfEg9qdK30/iIQ2p0rfT+IhFkk1hvUT4F8hMPM4b1E+BfITJSXBoQVmMk2MkMktkrqa+SGSbGSGSGQ0NfJDJNjJDJDIaGvkhkmxkhkhkNDXyQyTYyQyQyGhr5IZJsZIZIZDQ18kMk2MkMkMhoa+SGSbGSGSGQ0NfJDJNjJDJDIaGvkhkmxkhkhkNDXyQyTYyQyQyGhr5IZJsZIZIZDQ18kMk2MkMkMhoa+SGWbGSGSGQ0FCOWYyT0okMslggtqdK30/iIQ2p0rfT+IhFgKoYmplX039Vf3HsjOc1O+/iMISSA5zU77+Iw5zU77+IwhAgOc1O+/iMOc1O+/iMIQAOc1O+/iMOc1O+/iMIQAOc1O+/iMOc1O+/iMIQAOc1O+/iMOc1O+/iMIQAOc1O+/iMOc1O+/iMIQAOc1O+/iMOc1O+/iMIQAOc1O+/iMOc1O+/iMIQAOc1O+/iMOc1O+/iMIQAOc1O+/iMOc1O+/iMIQAOc1O+/iMOc1O+/iMIQAOc1O+/iMOc1O+/iMIQAOc1O+/iMOc1O+/iMIQAOc1O+/iMOc1O+/iMIQAOc1O+/iMDianffxGEIARWNrvnPpN1fuPYIQhI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8438" name="AutoShape 6" descr="data:image/jpeg;base64,/9j/4AAQSkZJRgABAQAAAQABAAD/2wCEAAkGBxATEhQUEBMRFQ8PEBIQFw8SEBMVFxUVFRgWGBUWFBUYKCggGRslGxQUITEhJTUrLi4uGCEzODMsNygtLisBCgoKDg0OGxAQGy4kHyQsLC8uMy0sLCwwLiwsOCwsLCwsLCwsLC83LCw0LCwsLyw0LC0sLCwsLCwsLCwsLCwsLP/AABEIAMIBAwMBIgACEQEDEQH/xAAcAAACAgMBAQAAAAAAAAAAAAAAAwUGAQQHAgj/xABCEAACAQIDAwgJAwMDAwQDAAABAgADEQQSIQUTMQYUM0FRUpKxIjJhcXKBgpGyB0KhFSPBYqLR4fDxNFNjdBYXJP/EABoBAAIDAQEAAAAAAAAAAAAAAAADAQIEBQb/xAAvEQACAQQABAUDAwUBAAAAAAAAAQIDBBESITEyQQUTIlFxYYHBFOHwI5GhsfEG/9oADAMBAAIRAxEAPwDrWGw6ZE9BPUX9q9gnvcp3E8Kz1hvUT4F8hMPGIYzG5p9xPCsN1T7ieETzmmM0tgjY97qn3E8IhuqfcTwieM0M0MBse91T7ieEQ3VPuJ4RPGaGaGA2Pe6p9xPCIbqn3E8InjNDNDAbHvdU+4nhEN1T7ieETxmhmhgNj3uqfcTwiG6p9xPCJ4zQzQwGx73VPuJ4RDdU+4nhE8ZoZoYDY97qn3E8IhuqfcTwieM0M0MBse91T7ieEQ3VPuJ4RPGaGaGA2Pe6p9xPCIbqn3E8InjNDNDAbHvdU+4nhEN1T7ieETxmhmhgNj3uqfcTwiG6p9xPCJ4zQzQwGx73VPuJ4RDdU+4nhE8ZoZoYDY97qn3E8IhuqfcTwieM0M0MBse9zT7ieFZkUE7ieFZ4BjlkMlPJAbToJvW9Ff2/tHdEJ72p0rfT+IhFgTWG9RPgXyEw8zhvUT4F8hMPLoGIaeC09tFNGITIM8ptTlFtN8RjUwtLBvSwDou7qNVWrUzU89lYXUHiBcdktjGUx9k7Tp4jGvheaBMe9NhVq1KuellphCd2q2J4ka9Qg0UTJTC8usI9ChW/u3xNJqoo06NSs6qhy1Cwpg2VWBGY6aTYxvLPA0t1mqM3OKO/pCnSqVDUT/SFB167dQB7JUn5BvRbDnD2rLRwZwj02xVfCFiajVDUV6NzYs73Q6cJN7M5PPSxGEqKtKnRw2BqYY0kqVHyu7K1kLi7LodTr7JHqJyiTq8scEKVKqru6YlGqUxSo1ajlE9diiglQvWTa0W3LXBZKbhqzCvTaqiJhqzPukNmqlAt1S/7joeq85xj9nVcGMDQr1aVI0sPji1bf1qFM76tmFNa6LmLFeKEe3jaS2F2DVxC4XF0cOETmIwZwL4zE4coqO27datP0mBGtm7QeMjLJLvX5XYRTTAapUNekK6ihRq1iKRNhUcIDlW+lzEU+UyocUaz50w+KFALQw1dnS6BrVAAc3xDSV7a3JbEMmHXC0sPQq4eilNMVTxeIV6BzZnQAqd/T7AxGpPCN2lyex+7xyYd6IbaGLV8xqMpFDdhaguFOV2y269GMniRlFow/KXDPhDjEZjhVR6hfduDlQkMchF9MphW5TYRSmaqAKmGbGBrHLuFtd2PUPSFr8Z42VhWGGWjWpUUApmjuaLs9MU7ZQAzBSfR46Sl7P5BYjm+KpYmtTL1MNTwWHqJmOSjSdqi7zQcWKAgdS9cniGUXfY/KTD4lmSkagqIi1DTq0alJjTa4WooqAZlJHESD25y2fD4mvQ3au60MOcPSW+8rV6xYBDrbKLAmw0APsmeSmw3o1TVrUKSVdwKG+XHYrEsy5gxFq2iJcXsLmam3+R74nE4itmRGehh+b1QTnpYigWYNw0XW2nUTI44DKyTmK5UJhkQY7Pv1orVrNhsNiKlGne4JLgHKtw3E30vG4jlbg0rJQLsa1QUnVUp1HulW+V7qLBdNTwFx2yq8oNgbTxQIqNSO9wQolFxmIo06Vf0g9Tdov8AdVtNG4cNQNZbY2wq9Ku1UtTF9m4bCAqSSKlIHMbEC63t77cIcQyiTwPK7CVX3amsrmm9Zd7h61IVET1mpl1Ga1+qa9Dl3gHp7xHqsmanTXLh6xNR6gYqlIWu7ei1wOFtZW9k8lccK9GriGQvSoYqlUqNjMRWaq9VModVqDLTF/2rb56ASDcnKg2bhsK9GhXqYfJmVq9SiFZc1qlGqillcEjqGhMPUGUWFeUuHuq/3Q74epihTNCqH3dM5X9AjNmvpl4nqmdh8pcNimqLQNTNQKiotSjUplS9yos4Gtgf47ZWdlcn9oUnoVXq0q2Iw+zsRht5UdzmrPUz0sxtdkACqW4m3CSHIjZmKw1J0xK0M7uarV6dV3etVcku9TMq2/aBa+gkrIZNJ9vbY59zMLs3OcMcYHIxNt3vDTynW+fS/C0sGG5V4OpTw9VHY0sbVajRO7e7OpcEEWuPUbj2TRbZFX+qDF3TcjZ3NMtznz741L2tbLY8b8eqVzYvJPH0hgqLHDc22bjHrBw9TeVEY1Dci1lIz8Ou/EW1jiGyJzZH6g4arSxNWqlWlTwdV0LGlVIKKyorXyizEsLpqR1yZxvKTDUnqJUch6GFONcBGNqIOXNcCxNxw4yp1OS2LbDbRwpNDdY2vWxNKrnfNnqOjhKi20AyWuL8eE8Yjk5tCu+Jq1+aq+J2S2AVKdSoQr5rgsSuoNybjhcCxteHEMonP/2Hs25AqVCwUOqjD1s1RTf0qQy3dRlbUaaE8JP7O2jTr0kq0WzUqqh1bUXB9h1HuMrOF2FWXE4eqTTyUNl8yYAm+8upuBb1dDr/ABN3kZsuphcFQw9UqalFGVihJXV2bQkA8CJKz3IckWLPPaGIWOSBaLyOEcsSI5ZRjokHtTpW+n8RCG1Olb6fxEIskmsN6ifAvkJh5nDeonwL5CYeXQMQ0U0a0U0YhMhLRTRrRTxkREjxmhmnloCjUOoR7HrCmN1QrZnoOYZ5jcVO4/gaG4qdx/A0NURszOaGaY3FTuP4GhuKncfwNDVBszOaGaY3FTuP4GhuKncfwNDVBszOaGaY3FTuP4GhuKncfwNDVBszOaGaY3FTuP4GhuKncfwNDVBszOaGaY3FTuP4GhuKncfwNDVBszOaGaY3FTuP4GhuKncfwNDVBszOaGaY3FTuP4GhuKncfwNDVBszOaGaY5vU7j+Bp5ykaEEHsItDVBsxgMasUsaspIZEasckSsckSPgOEcsSI5ZRj4kHtTpW+n8RCG1Olb6fxEIskmsN6ifAvkJh5nDeonwL5CYeXQMQ0U0a0U0YhMhLRTxrRTxkREhLS04Do0+BfKVZpacB0afAvlK3HJBR5sfCERjcXTpI1SqypTQXLsbACZTSPhOUbf5b18QzDA1QtJbgZbB2t1m+okHs7l/tGjV9MvVW5zUnF7gcbEC6+USq8W8Ie7aaipPudzhI/YW1qeKopWp3CuPVPFSOIMkI1PPFCWsBCEJJAQhCABCEIAYM57t/au1d/ahk3aGyqhWza6Zrm5/iWrlVtMUKDMTbQ69g65QtmcoSaVSruaivSF1WopGfN0b+7r+Ux3FaSkox+5qo0U4ucvsbGw+XmKSsKWNW+d8pOXIyE8Bbhb/u86dPnuujVKhq18QhrXvZizG/ULjhb7TvGx8RvKFJ+Oekhve+thf+bzRB9jO/c3JWdq9M/wAvISzSs7V6Z/l5Ca7fqfwZ6/SJWNWKWNWPkKiNWOSJWOSJHwHCOWJEcsox8SD2p0rfT+IhDanSt9P4iEWSTWG9RPgXyEw8zhvUT4F8hMPLoGIaKaNaKaMQmQlop41op4yIiQlpacB0afAvlKs0tOA6NPgXylbjkgo82PnOP1mFRqNGmrEU7vVcAccmUAn3ZzOjznH6wOyDDOt7E1abdmoVgP8AaZim2ovBvt0nUSlyOPqSDpxHAeU6ZyYbDbmjWNILXqWQuEvZ10vf9ubS3xASl1MBVFEYjKBSB9bQ8LDUcQCVsD2y+7IwDjCJTNw7LnYdd21t8hYTl3M1qjrOms8GdC2HVDUVtbTMunsJtf5WkhKbsvCEAJTJ3trlgSMvtY9Yvf3y4ib7aq6kM4ORWgoTaRmEJr49ahQ7s2fS33F7E9drzQKHO4AueExTqK3Agys4nH16JAfP6XBHyOCeoGxJHDj75v4CpvCCo3VQcUuGUj/SR1cNDbjwvrExrKT15P6l3BpZJqIxmIyLe1zwA7T/AMdfyj4jG4YVFym46wRxB7RGvOOBRFO5RI1VBvArFmBAOgNjoFHV/M0zSQU2pvdqZVgb8bHX7yY2rsUU8tS7OQTcs3q34ZV4dvt1+Uh1DByrG9gGDdqnt9xBnBuY1ac8yO1bunOGsTnOztgmph6uLLsqoWKUrDVEIzMWP/ek7byHYnA4cte7U82vGxJIP2Ilc2bs+piq9ak4UYJEphzb0qjNcmkp4BbAE9evtl+RAAAoAAAAA0AA4ATr0HKS3l35fByq0VGWq7HqVnavTP8ALyEs0rO1emf5eQm+36n8GSv0iVjViljVj5CojVjkiVjkiR8BwjliRHLKMfEg9qdK30/iIQ2p0rfT+IhFkk1hvUT4F8hMPM4b1E+BfITDy6BiGimjWimjEJkJaKeNaKeMiIkJaWnAdGnwL5SrNLTgOjT4F8pW45IKPNj5xn9WuUbu64ZqOQUKjOXzhs2hC2twFjex1nZpSuWvICnjX3qVN3WyhTdcytbgSON5jkm+RsptJ5ZROSO1FrU9y+UKi01FtC1iWF1Ohtk8vncq9Xd0nYAsUQkDUkkDQfM2Erez+Ry4SquWoHem9qjBdMuUkhD7CUuONieyWzDqKzmgpXoxUuWNipNtMo6iO2cq5tJKrFRWU1k30buLg3Ls8EtyLw683StlAq4lFqOb3bUXAZvZfhwHDqlgmrs3ApRprTQWVBbQW46k/cmbU6sVhYOfN5k3nIQhCWKlU5WXFVSL3CDLpdSbm9xxJ4cP8x2wcGTd2ZwUsnokrmc+kzEdY9IWHDU8bC1jZAeIBHYZGbT2a7Xai5SoNQOomwHH9twFF9eHviVRXmbsvKo9NUbrGovdYe30T/wT9p5OOUesHX2lSR82W4E0cHtJSuWuSKlOxYMLG4NwbD3e4+2esJjV1Nx6LuDrxRnJVx7P+s0aMUppm7iqoNJ2UBxkY24hrA6SiYLCMiohObdrkBFzdQTkB7Tawln2njQKbONGVC41K3uuZbldbHh8pV9i7eWhhRWroWxRW6i3o5CbKQ3Cx01HHSZLu3dVJN4Xc02tbWTSWXyXyWnk3TZN6jixLiqvtVgBw9hUycnH05XYtsQK1wOrdj1cl/V/6zrWDxAqIrr6rqrj3EXhb1YSWsOxovrOtbtSq49XsNMrW1emf5eQlmlZ2r0z/LyE6Fv1P4OVX6RKxqxSxqx8hURqxyRKxyRI+A4RyxIjllGPiQe1Olb6fxEIbU6Vvp/EQiySaw3qJ8C+QmHmcN6ifAvkJh5dAxDRTRrRTRiEyEtFPGtFPGRESEtLTgOjT4F8pVmlpwHRp8C+UrcckFHmx8i+UWPqUqJNJc1VvRUWvY9bH2Af4kpKxyqremq56alUzelizh29IkaEesPR65mUHP0p4NDqql62s47e5RhtDHJ0lOpUIcPcesT1g9RBBmdj1sfzgVyKqKgLNdRbdrqwYDjcD3yXwG0XQMhrAtdTmO0adUKDf13y5gOwTP8AUEc2aph6p4Wbf1jrp6KAAExU1VgvKlPh8ccfJ1belRuM3MKSTefdpPlnBfcTigEDA6NqD7LFifCDIza20alIWBAIUMzHvG9hrwXS3zETs/aNJKK03OarQXLu2Zc+WxVWcAm3okA+2/XI1q5xwK6Xe4yIwBVFYjMSeJzC2v8AzCsp+XmJzaevmazZYthY41VOY3ZSNbWuDqNPvJOQOGppgcM9SswsgBJ9g0RQQNTc2+fznO9u/qNjK3/ojSp0QNSyqXPbcMSFHs198vQpzlFLuUqzhB57HYoTieyuU+0gczYugCNctSkGU8e7rrb2TqPJPb3O6OcqFdWKMAbrcdak6298ZKnKPFopCrGbwiTxeDp1BaooPYeBHuYaj5St1uTiOb4bE2YE24MQey6kae+8sW1KhWjUZfWWm5HvsbSqJ6Nmsc6D0SRZhbgCfl7pnqXTotY7miFuqqb9iB5X4GvQoqlesjLVbKLs1giXbXQaBmWwJt1SFqbYOIo4fDU9RTbKKhUKXzN6AA6lGYgdvGWj9QqdTEtQ3NKs6rTdmApMbZ8uUkW7F8+yVnktsxnxKFg6rRYVXIGqhDfUH2gCZ7mrOc/Lxz7nc8OtqNKh+pclmKbx9eODo2yOTNCjRymxcobvwJPWfd7JIclyDhaWX1bMF+EMwX+LSE5Rtmo193VGuHd9GJd7C5zD9q2PAaayZ5IpbBYcf/Ah+4v/AJmvGslFLhg4jbqwdaTy3L98kvKztXpn+XkJZpWdq9M/y8hNNv1P4MlfpErGrFLGrHyFRGrHJErHJEj4DhHLEiOWUY+JB7U6Vvp/EQhtTpW+n8RCLJJrDeonwL5CYeZw3qJ8C+QmHl0DENFNGtFNGITIS0U8a0U8ZERIS0tOA6NPgXylWaWnAdGnwL5StxyQUebHyk8tFpb29bC1qwFNBvKbsoW5bQ2l2lT5ZU3zKy4k0M1Mrb0rPY3scvD1v5i6EsTX7/gLtZpP9vzwKNiWpiorUcDUoILqa1bM2ZiRbKanoA2DdvGPrbTVTmujEAC5cspOtxfMinq4Cw7ZqcpkG6NRsXUrvmRf7lF2RCeuzk+l1Cw7ZFYLCCqygkZ3IUM9O7G5sAKY0prc8TL1qMZzcs/z78R1p4rKjbxpxiub7Z/1w/yb2zMXWr1a9X0VDUBSUKAqqLrlGmg4G86RyK5PnDB3Ym9YLZO71uR2ZmN7TY2VySw2HYGmGygH0CRlJNtT1nh1ywQrV1JaRWEZ6NCSm6lR+pkPyvw5qYPEKpAc0Xyk9+xyf7rTkHJfkpTsq1yxqVaCVCpFhTcm5Vuo2sR9R4TueIoq6lWF1biJzsYM0i2Y5SGZbgXJ7Rr7pzLqrOEVqzrWlGnUb37Fc2lycWoKgRitVVUrZRkZiPSBt22U6cCb21li/RBqwwtVKyMtqq1kZltmSqvV26ofvFpTsxNhl9xuT3fb/wCZeNgbPFJbhlbOFsUFhYXtbt4mLtbidRtN5Re9tqVLGnMk6iBgQeDAgj2HjK9W5O5QSr+ioY5Mhue0GxsTa/ASxwmyUIy5oxxnKPJkNgtt02qOhGUhrA9RFv4nrGZ8909YXU6C9rgqw7R1H5dkpf6nbSqJXprSsCtLOTbjdja546BertMrX/5xjioFgQBozG59+ov9zIdekm03yNEPDbupFShHKfFHR+V2Lp0sFUuEWrWpZLAW1bQ6cbazx+nW1lq4Vad/7mH9Aj/Tc5D9tPlOV4/alasQazXtwUXtf/mdj5HbOo0sNTNEdMiVGc8WJF9fde1omM3UqbR6Vw+TbcWitLRQqr+pJ5wuy5cSdlZ2r0z/AC8hLNKztXpn+XkJ0LfqfwcKv0iVjViljVj5CojVjkiVjkiR8BwjliRHLKMfEg9qdK30/iIQ2p0rfT+IhFkk1hvUT4F8hMPM4b1E+BfITDy6BiGimjWimjEJkJaKeNaKeMiIkJaWjAdGnwL5SrtLTgOjT4F8pW45IKPNj5z/AJbbQpnGYem2tNMyMLm2eoAUBsD3V6v3ToE49y9w29xtVVvmJp07D9xyLqR268ZjlWjS9UjT+mncLSOPrn2NvbeJpVClEMcoYtu1sg4HqSx+bATGCFOiVKgKEdXNuvKQ2p6+E18TyZFKjmpvu6ii7HLmJ09XN1D/AD/GrRwAveo7OeNmIt9h5Slx4tb016csyUvA7qvNNySSx/MHaFN5mamyquajSY8WpI33UGbcYnlZNjWHgrfKzbq0lNJDetUXWxF0U3ueI1IBt95UcbQamiNTtmZlLGxPDS2t+sDj2DWwkpynwVRa71COJGU6aqbH0QeLBlAt1iUOtj6jv6xFNGOReK2HA2YewcdRpOHVlVrXEljhHKX8+p3rG0VSmtHx5skKuOrPVsdQi5iGGYXtpcLawuRqO2dB5IY03NNjcFc62UqoIIDBQdSNQb9t5yiniGFQsbesLtw0zA39Hhw6p0LknVArp2vnXgwv6JNyW9Jj6PuETFSoXVP68GaPErVRovhyX/S/QhCejPMHL/1fw5WpQqjg6PTJA7pBAPvDH7Tn6VdNLHj+72zrv6r0AcCWPGlWpsPqJQj/AHfxOKipraMVtTqw9SO34fd1acFq/p+TeW97n/v5TunIq/McPf8A9ofa5tOFIxneuSQ//iw3/wBemfuolqkIwioxWEI8RnKeHJ5ZLSs7V6Z/l5CWaVnavTP8vISbfqfwcWv0iVjViljVj5CojVjkiVjkiR8BwjliRHLKMfEg9qdK30/iIQ2p0rfT+IhFkk1hvUT4F8hMPM4b1E+BfITDy6BiGimjWimjEJkJaKeNaKeMiIkJaWnAdGnwL5SrlZaMD0afAvlK3D4ImjzY8zkPK2o9PHVnS2ZaisLi40VeI7J16c35b7NqGs7hSaZK+l2HKuhnH8QbVLK9zseG6+bh90yGflAzplZPWWzEuTrYC6j3i+vaYrDkmIXDXPAD3f8AmTuyNklrX0BIFyCSdeoTz857tJHdUYUItnQtirbD0R2UaY+yib018APQA7uZPCSP8TYnrYrCSPJt5eTy40PtnBAoBI42Nr/5neMU1kY9isfsDOGvhzoASCRxv/iKrLkei/8APy1dR/H5NaoujW7JeOSRO9ovUGVWtZmJuzFSFABJNteJ+3EyqLgLZlJJ4jrH8cJeP0+wjNd3YncsQq+1sxJJ+o29w7BMkrdTqRb7M2+M1c2+V8f3L3CEJ0Tx5Uf1T/8AQP7atL8pw0j0jO6/qbTvgH/0vTb/AHAf5nDmGp9tproP0nSs+j7j6b8J3P8AT/E58BR7UDU/AxA/i04ZSXj7BedZ/SXE3oVk7lYMPc6j/KmRXXpJvI5hkvkrO1emf5eQlmlb2qv91vl5CUt+o41bpNdY1YpY1Y+QqI1Y5IlY5IkfAcI5YkRyyjHxIPanSt9P4iENqdK30/iIRZJNYb1E+BfITDzOG9RPgXyEw8ugYhopo1ooiMQmQlp5yx+SGSWyK1EZZYcJ6ifCPKQuSbdPGuAAAtgAOuUnmRaCwSsjNp7HSvfOWAvcZTbWwBv9hDn79i/Yw/qD9i/YxE6O8dZLKHRqOD2jwZWm5LVUf0FVlv62bq9t/wDiWXZOzjTF2sX9g4fM6mH9QfsX7GH9QfsX7GZaPhtOlPeJorXtSrHWRJiEjOfv2L9jDn79i/YzbozLkkK1MMpU8GBX7i0rdXkbRLBgzAA3ykA/K8lP6g/Yv2MP6g/Yv2Mh02+Y2lcVKWdHjJVsdyQrbxjTKlGOa5NtTxFvfLByW2K2GRs5Bao17DgB1fPjNn+oP2L9jD+oP2L9jI8rjkdVv6tWn5cuXx7EnCRnP37F+xhz9+xf5ltGZMmOU+C32FrU+9TNvevpD+QJx3BckcTWDgLlemfUYEFtCbL7fQnY+fv2L9jMHGtp6K6ajQ6dX+TLwcorgOpXDpppHJNg8kcVUqFWpuq5XG8YEKDY24+2dJ5IcmDgy/8AcDioFGgI1Umx/kyT/qD9i/Yw/qD9i/YyZuci1W6lUWOxJyB2kv8Acb5eQm3z9+xfsZq1iWJJ4mVgmmZZcUauWAEfkhkjci9TysckXljElS8RwjliRHLKMfEg9qdK30/iIQ2p0rfT+IhFkk1hvUT4F8hMPM4b1E+BfITJSXBoQVmMk2MkMktkrqa+SGSbGSGSGQ0NfJDJNjJDJDIaGvkhkmxkhkhkNDXyQyTYyQyQyGhr5IZJsZIZIZDQ18kMk2MkMkMhoa+SGSbGSGSGQ0NfJDJNjJDJDIaGvkhkmxkhkhkNDXyQyTYyQyQyGhr5IZJsZIZIZDQ18kMk2MkMkMhoa+SGWbGSGSGQ0FCOWYyT0okMslggtqdK30/iIQ2p0rfT+IhFgKoYmplX039Vf3HsjOc1O+/iMISSA5zU77+Iw5zU77+IwhAgOc1O+/iMOc1O+/iMIQAOc1O+/iMOc1O+/iMIQAOc1O+/iMOc1O+/iMIQAOc1O+/iMOc1O+/iMIQAOc1O+/iMOc1O+/iMIQAOc1O+/iMOc1O+/iMIQAOc1O+/iMOc1O+/iMIQAOc1O+/iMOc1O+/iMIQAOc1O+/iMOc1O+/iMIQAOc1O+/iMOc1O+/iMIQAOc1O+/iMOc1O+/iMIQAOc1O+/iMOc1O+/iMIQAOc1O+/iMOc1O+/iMIQAOc1O+/iMDianffxGEIARWNrvnPpN1fuPYIQhI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4-DEMOKRATİK-TUTARLI</a:t>
            </a:r>
            <a:endParaRPr lang="tr-TR" dirty="0">
              <a:solidFill>
                <a:srgbClr val="FF0000"/>
              </a:solidFill>
            </a:endParaRPr>
          </a:p>
        </p:txBody>
      </p:sp>
      <p:sp>
        <p:nvSpPr>
          <p:cNvPr id="5" name="4 Dikdörtgen"/>
          <p:cNvSpPr/>
          <p:nvPr/>
        </p:nvSpPr>
        <p:spPr>
          <a:xfrm>
            <a:off x="2286000" y="2690336"/>
            <a:ext cx="4572000" cy="369332"/>
          </a:xfrm>
          <a:prstGeom prst="rect">
            <a:avLst/>
          </a:prstGeom>
        </p:spPr>
        <p:txBody>
          <a:bodyPr>
            <a:spAutoFit/>
          </a:bodyPr>
          <a:lstStyle/>
          <a:p>
            <a:pPr algn="just"/>
            <a:endParaRPr lang="tr-TR" dirty="0" smtClean="0">
              <a:solidFill>
                <a:schemeClr val="tx2"/>
              </a:solidFill>
            </a:endParaRPr>
          </a:p>
        </p:txBody>
      </p:sp>
      <p:sp>
        <p:nvSpPr>
          <p:cNvPr id="6" name="5 Dikdörtgen"/>
          <p:cNvSpPr/>
          <p:nvPr/>
        </p:nvSpPr>
        <p:spPr>
          <a:xfrm>
            <a:off x="7236296" y="1412776"/>
            <a:ext cx="4572000" cy="369332"/>
          </a:xfrm>
          <a:prstGeom prst="rect">
            <a:avLst/>
          </a:prstGeom>
        </p:spPr>
        <p:txBody>
          <a:bodyPr>
            <a:spAutoFit/>
          </a:bodyPr>
          <a:lstStyle/>
          <a:p>
            <a:endParaRPr lang="tr-TR" dirty="0" smtClean="0"/>
          </a:p>
        </p:txBody>
      </p:sp>
      <p:sp>
        <p:nvSpPr>
          <p:cNvPr id="7" name="6 Dikdörtgen"/>
          <p:cNvSpPr/>
          <p:nvPr/>
        </p:nvSpPr>
        <p:spPr>
          <a:xfrm>
            <a:off x="539552" y="1124744"/>
            <a:ext cx="4896544" cy="6186309"/>
          </a:xfrm>
          <a:prstGeom prst="rect">
            <a:avLst/>
          </a:prstGeom>
        </p:spPr>
        <p:txBody>
          <a:bodyPr wrap="square">
            <a:spAutoFit/>
          </a:bodyPr>
          <a:lstStyle/>
          <a:p>
            <a:pPr>
              <a:buFont typeface="Wingdings" pitchFamily="2" charset="2"/>
              <a:buChar char="ü"/>
            </a:pPr>
            <a:r>
              <a:rPr lang="tr-TR" dirty="0" smtClean="0"/>
              <a:t>İdeal aile tipine uygun bir yapıdır. Bu tip ailede temel kural ve kısıtlamalar haricinde çocuklar özgür bir şekilde, fakat sorumluluklarının bilincinde olarak yetişirler.</a:t>
            </a:r>
          </a:p>
          <a:p>
            <a:pPr>
              <a:buFont typeface="Wingdings" pitchFamily="2" charset="2"/>
              <a:buChar char="ü"/>
            </a:pPr>
            <a:endParaRPr lang="tr-TR" dirty="0" smtClean="0"/>
          </a:p>
          <a:p>
            <a:pPr>
              <a:buFont typeface="Wingdings" pitchFamily="2" charset="2"/>
              <a:buChar char="ü"/>
            </a:pPr>
            <a:r>
              <a:rPr lang="tr-TR" dirty="0" smtClean="0"/>
              <a:t>Hoşgörülü, destekleyici, güven verici, çocuklarını seven ve benimseyen, ilişkileri sevgi ve saygıya dayanan, sorunları konuşup danışarak çözümleyen anne babalardır. </a:t>
            </a:r>
          </a:p>
          <a:p>
            <a:pPr>
              <a:buFont typeface="Wingdings" pitchFamily="2" charset="2"/>
              <a:buChar char="ü"/>
            </a:pPr>
            <a:endParaRPr lang="tr-TR" dirty="0" smtClean="0"/>
          </a:p>
          <a:p>
            <a:pPr>
              <a:buFont typeface="Wingdings" pitchFamily="2" charset="2"/>
              <a:buChar char="ü"/>
            </a:pPr>
            <a:r>
              <a:rPr lang="tr-TR" dirty="0" smtClean="0"/>
              <a:t>Aile içinde güven ve şeffaflık vardır. Aile huzurludur. Birbirlerine karşı açık ve nettirler.</a:t>
            </a:r>
          </a:p>
          <a:p>
            <a:pPr>
              <a:buFont typeface="Wingdings" pitchFamily="2" charset="2"/>
              <a:buChar char="ü"/>
            </a:pPr>
            <a:endParaRPr lang="tr-TR" dirty="0" smtClean="0"/>
          </a:p>
          <a:p>
            <a:pPr>
              <a:buFont typeface="Wingdings" pitchFamily="2" charset="2"/>
              <a:buChar char="ü"/>
            </a:pPr>
            <a:r>
              <a:rPr lang="tr-TR" dirty="0" smtClean="0"/>
              <a:t>Çocuklarına güvenirler.Onları takdir eder ve överler.Küçük yaşlardan itibaren sorumluluk verirler.Yeni deneyimler yaşamaları için cesaretlendirirler. </a:t>
            </a:r>
          </a:p>
          <a:p>
            <a:pPr>
              <a:buFont typeface="Wingdings" pitchFamily="2" charset="2"/>
              <a:buChar char="ü"/>
            </a:pPr>
            <a:endParaRPr lang="tr-TR" dirty="0" smtClean="0"/>
          </a:p>
          <a:p>
            <a:endParaRPr lang="tr-TR" dirty="0" smtClean="0">
              <a:solidFill>
                <a:schemeClr val="tx2"/>
              </a:solidFill>
            </a:endParaRPr>
          </a:p>
          <a:p>
            <a:endParaRPr lang="tr-TR" dirty="0" smtClean="0"/>
          </a:p>
          <a:p>
            <a:endParaRPr lang="tr-TR" dirty="0" smtClean="0">
              <a:solidFill>
                <a:schemeClr val="tx2"/>
              </a:solidFill>
            </a:endParaRPr>
          </a:p>
          <a:p>
            <a:endParaRPr lang="tr-TR" dirty="0"/>
          </a:p>
        </p:txBody>
      </p:sp>
      <p:pic>
        <p:nvPicPr>
          <p:cNvPr id="24578" name="Picture 2" descr="https://encrypted-tbn3.gstatic.com/images?q=tbn:ANd9GcS7vWZ8eGPZOsnyi8-M2ewNjMqs_O0IWFo9MlVZqZjbzEbHzfcx"/>
          <p:cNvPicPr>
            <a:picLocks noChangeAspect="1" noChangeArrowheads="1"/>
          </p:cNvPicPr>
          <p:nvPr/>
        </p:nvPicPr>
        <p:blipFill>
          <a:blip r:embed="rId2" cstate="print"/>
          <a:srcRect/>
          <a:stretch>
            <a:fillRect/>
          </a:stretch>
        </p:blipFill>
        <p:spPr bwMode="auto">
          <a:xfrm>
            <a:off x="5364088" y="1484784"/>
            <a:ext cx="3779912" cy="43204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474344"/>
            <a:ext cx="9144000" cy="3416320"/>
          </a:xfrm>
          <a:prstGeom prst="rect">
            <a:avLst/>
          </a:prstGeom>
        </p:spPr>
        <p:txBody>
          <a:bodyPr wrap="square" numCol="2">
            <a:spAutoFit/>
          </a:bodyPr>
          <a:lstStyle/>
          <a:p>
            <a:pPr>
              <a:buFont typeface="Wingdings" pitchFamily="2" charset="2"/>
              <a:buChar char="ü"/>
            </a:pPr>
            <a:r>
              <a:rPr lang="tr-TR" dirty="0" smtClean="0"/>
              <a:t>Problemlerle nasıl baş edebileceklerini birlikte araştırırlar. Çocuğun kendi düşünce ve fikirlerini açıklama fırsatı verilir. Çocuk susmaya değil konuşmaya teşvik edilir. </a:t>
            </a:r>
          </a:p>
          <a:p>
            <a:pPr>
              <a:buFont typeface="Wingdings" pitchFamily="2" charset="2"/>
              <a:buChar char="ü"/>
            </a:pPr>
            <a:endParaRPr lang="tr-TR" dirty="0" smtClean="0"/>
          </a:p>
          <a:p>
            <a:pPr>
              <a:buFont typeface="Wingdings" pitchFamily="2" charset="2"/>
              <a:buChar char="ü"/>
            </a:pPr>
            <a:r>
              <a:rPr lang="tr-TR" dirty="0" smtClean="0"/>
              <a:t>Aile her şeyden önce çok iyi rehberdir. Çocuğa yol gösterilir ama alacağı kararlar konusunda serbest bırakılır çocuğa bir çok alternatif sunulur, seçim sadece çocuğa aittir. Seçimin sonucuna katlanması da çocuğundur. Böylelikle çocuğa nasıl karar vereceği aldığı kararların sonucuna da nasıl katlanacağı öğretilir. </a:t>
            </a:r>
          </a:p>
          <a:p>
            <a:pPr>
              <a:buFont typeface="Wingdings" pitchFamily="2" charset="2"/>
              <a:buChar char="ü"/>
            </a:pPr>
            <a:r>
              <a:rPr lang="tr-TR" dirty="0" smtClean="0"/>
              <a:t>Evde ve toplumda kabul edilen ve edilmeyen davranışların sınırları bellidir. Çocuk neyi nerede yapacağını veya yapmayacağını bazen bilemez. Ev ve toplum kuralları, çocuğa anlatılır ve bizzat uygulaması yapılır. </a:t>
            </a:r>
          </a:p>
          <a:p>
            <a:pPr>
              <a:buFont typeface="Wingdings" pitchFamily="2" charset="2"/>
              <a:buChar char="ü"/>
            </a:pPr>
            <a:endParaRPr lang="tr-TR" dirty="0" smtClean="0"/>
          </a:p>
          <a:p>
            <a:pPr>
              <a:buFont typeface="Wingdings" pitchFamily="2" charset="2"/>
              <a:buChar char="ü"/>
            </a:pPr>
            <a:r>
              <a:rPr lang="tr-TR" dirty="0" smtClean="0"/>
              <a:t>Her şeyden önce anne ve baba iyi bir modeldir. Çocuklarında görmek istemedikleri davranışları kendileri de yapmazlar. </a:t>
            </a:r>
          </a:p>
        </p:txBody>
      </p:sp>
      <p:pic>
        <p:nvPicPr>
          <p:cNvPr id="23554" name="Picture 2" descr="http://www.kida.com.tr/Icerik/Gorsel/Urun/Kida/9786055163174.jpg"/>
          <p:cNvPicPr>
            <a:picLocks noChangeAspect="1" noChangeArrowheads="1"/>
          </p:cNvPicPr>
          <p:nvPr/>
        </p:nvPicPr>
        <p:blipFill>
          <a:blip r:embed="rId2" cstate="print"/>
          <a:srcRect t="58653" r="32990"/>
          <a:stretch>
            <a:fillRect/>
          </a:stretch>
        </p:blipFill>
        <p:spPr bwMode="auto">
          <a:xfrm>
            <a:off x="0" y="3933056"/>
            <a:ext cx="4211960" cy="2924944"/>
          </a:xfrm>
          <a:prstGeom prst="rect">
            <a:avLst/>
          </a:prstGeom>
          <a:noFill/>
        </p:spPr>
      </p:pic>
      <p:pic>
        <p:nvPicPr>
          <p:cNvPr id="23556" name="Picture 4" descr="http://www.kida.com.tr/Icerik/Gorsel/Urun/Kida/9786055163174.jpg"/>
          <p:cNvPicPr>
            <a:picLocks noChangeAspect="1" noChangeArrowheads="1"/>
          </p:cNvPicPr>
          <p:nvPr/>
        </p:nvPicPr>
        <p:blipFill>
          <a:blip r:embed="rId2" cstate="print"/>
          <a:srcRect l="64799" t="73623"/>
          <a:stretch>
            <a:fillRect/>
          </a:stretch>
        </p:blipFill>
        <p:spPr bwMode="auto">
          <a:xfrm>
            <a:off x="5724128" y="3140968"/>
            <a:ext cx="2304256" cy="1800200"/>
          </a:xfrm>
          <a:prstGeom prst="rect">
            <a:avLst/>
          </a:prstGeom>
          <a:noFill/>
        </p:spPr>
      </p:pic>
      <p:sp>
        <p:nvSpPr>
          <p:cNvPr id="9" name="8 Dikdörtgen"/>
          <p:cNvSpPr/>
          <p:nvPr/>
        </p:nvSpPr>
        <p:spPr>
          <a:xfrm>
            <a:off x="3995936" y="5301208"/>
            <a:ext cx="4932040" cy="1200329"/>
          </a:xfrm>
          <a:prstGeom prst="rect">
            <a:avLst/>
          </a:prstGeom>
        </p:spPr>
        <p:txBody>
          <a:bodyPr wrap="square">
            <a:spAutoFit/>
          </a:bodyPr>
          <a:lstStyle/>
          <a:p>
            <a:r>
              <a:rPr lang="tr-TR" b="1" u="sng" dirty="0" smtClean="0">
                <a:solidFill>
                  <a:srgbClr val="0070C0"/>
                </a:solidFill>
              </a:rPr>
              <a:t>SONUÇ OLARAK DENGELİ AİLEDE ÇOCUK;</a:t>
            </a:r>
            <a:r>
              <a:rPr lang="tr-TR" b="1" dirty="0" smtClean="0"/>
              <a:t>Birey</a:t>
            </a:r>
            <a:r>
              <a:rPr lang="tr-TR" dirty="0" smtClean="0"/>
              <a:t> </a:t>
            </a:r>
            <a:r>
              <a:rPr lang="tr-TR" b="1" dirty="0" smtClean="0"/>
              <a:t>olmanın ayırdına varan çocukların özgüvenleri tam, sosyal ilişkiler kuvvetli ve geleceğin ideal yetişkin adaylarıdır.</a:t>
            </a:r>
            <a:r>
              <a:rPr lang="tr-TR" b="1" dirty="0" smtClean="0">
                <a:solidFill>
                  <a:schemeClr val="tx2"/>
                </a:solidFill>
              </a:rPr>
              <a:t> </a:t>
            </a:r>
            <a:endParaRPr lang="tr-TR" b="1" dirty="0"/>
          </a:p>
        </p:txBody>
      </p:sp>
    </p:spTree>
  </p:cSld>
  <p:clrMapOvr>
    <a:masterClrMapping/>
  </p:clrMapOvr>
</p:sld>
</file>

<file path=ppt/theme/theme1.xml><?xml version="1.0" encoding="utf-8"?>
<a:theme xmlns:a="http://schemas.openxmlformats.org/drawingml/2006/main" name="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314</TotalTime>
  <Words>1395</Words>
  <Application>Microsoft Office PowerPoint</Application>
  <PresentationFormat>Ekran Gösterisi (4:3)</PresentationFormat>
  <Paragraphs>174</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Slayt 1</vt:lpstr>
      <vt:lpstr>Slayt 2</vt:lpstr>
      <vt:lpstr>Slayt 3</vt:lpstr>
      <vt:lpstr>ANNE-BABA TUTUMLARI</vt:lpstr>
      <vt:lpstr>1-OTORİTER-BASKICI</vt:lpstr>
      <vt:lpstr>2-İZİN VERİCİ</vt:lpstr>
      <vt:lpstr>3-TUTARSIZ</vt:lpstr>
      <vt:lpstr>4-DEMOKRATİK-TUTARLI</vt:lpstr>
      <vt:lpstr>Slayt 9</vt:lpstr>
      <vt:lpstr>Slayt 10</vt:lpstr>
      <vt:lpstr>Slayt 11</vt:lpstr>
      <vt:lpstr>Slayt 12</vt:lpstr>
      <vt:lpstr>Sağlıklı İletişim kurmanın koşulları</vt:lpstr>
      <vt:lpstr>Farz edelim ki çocuğunuz size geldi ve;</vt:lpstr>
      <vt:lpstr>Slayt 15</vt:lpstr>
      <vt:lpstr>Slayt 16</vt:lpstr>
      <vt:lpstr>Ben Dili...</vt:lpstr>
      <vt:lpstr>BEN DİLİ İLE KONUŞMAK </vt:lpstr>
      <vt:lpstr>Slayt 19</vt:lpstr>
      <vt:lpstr>Slayt 20</vt:lpstr>
      <vt:lpstr>                             İKİ ELİNİZ KANDA DA OLSA GÜNLÜK MUTLAKA Çocuğunuzla birlikte zaman geçirin.Çocuğunuzun başarısının sizin ayırdığınız zamanla orantılı olduğunu UNUTMAYINIZ…</vt:lpstr>
      <vt:lpstr>Slayt 22</vt:lpstr>
      <vt:lpstr>Slayt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HP</dc:creator>
  <cp:lastModifiedBy>sistem</cp:lastModifiedBy>
  <cp:revision>39</cp:revision>
  <dcterms:created xsi:type="dcterms:W3CDTF">2016-02-13T17:41:22Z</dcterms:created>
  <dcterms:modified xsi:type="dcterms:W3CDTF">2016-02-18T12:52:37Z</dcterms:modified>
</cp:coreProperties>
</file>